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2.xml" ContentType="application/vnd.openxmlformats-officedocument.presentationml.comments+xml"/>
  <Override PartName="/ppt/notesSlides/notesSlide14.xml" ContentType="application/vnd.openxmlformats-officedocument.presentationml.notesSlide+xml"/>
  <Override PartName="/ppt/comments/comment3.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7" r:id="rId2"/>
    <p:sldId id="437" r:id="rId3"/>
    <p:sldId id="371" r:id="rId4"/>
    <p:sldId id="893" r:id="rId5"/>
    <p:sldId id="898" r:id="rId6"/>
    <p:sldId id="397" r:id="rId7"/>
    <p:sldId id="398" r:id="rId8"/>
    <p:sldId id="895" r:id="rId9"/>
    <p:sldId id="899" r:id="rId10"/>
    <p:sldId id="900" r:id="rId11"/>
    <p:sldId id="901" r:id="rId12"/>
    <p:sldId id="401" r:id="rId13"/>
    <p:sldId id="429" r:id="rId14"/>
    <p:sldId id="405" r:id="rId15"/>
    <p:sldId id="418" r:id="rId16"/>
    <p:sldId id="413" r:id="rId17"/>
    <p:sldId id="428" r:id="rId18"/>
    <p:sldId id="903" r:id="rId19"/>
    <p:sldId id="479" r:id="rId20"/>
    <p:sldId id="431" r:id="rId21"/>
    <p:sldId id="894" r:id="rId22"/>
    <p:sldId id="301" r:id="rId23"/>
    <p:sldId id="890" r:id="rId24"/>
    <p:sldId id="372" r:id="rId25"/>
    <p:sldId id="441" r:id="rId26"/>
    <p:sldId id="435" r:id="rId27"/>
    <p:sldId id="535" r:id="rId28"/>
    <p:sldId id="897" r:id="rId29"/>
    <p:sldId id="296" r:id="rId30"/>
    <p:sldId id="438" r:id="rId3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uario" initials="u" lastIdx="10" clrIdx="0">
    <p:extLst>
      <p:ext uri="{19B8F6BF-5375-455C-9EA6-DF929625EA0E}">
        <p15:presenceInfo xmlns:p15="http://schemas.microsoft.com/office/powerpoint/2012/main" userId="8527e544ed0e07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A0729E"/>
    <a:srgbClr val="D569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7"/>
    <p:restoredTop sz="56792" autoAdjust="0"/>
  </p:normalViewPr>
  <p:slideViewPr>
    <p:cSldViewPr snapToGrid="0" snapToObjects="1">
      <p:cViewPr varScale="1">
        <p:scale>
          <a:sx n="52" d="100"/>
          <a:sy n="52" d="100"/>
        </p:scale>
        <p:origin x="9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11T07:34:35.188" idx="3">
    <p:pos x="146" y="146"/>
    <p:text/>
    <p:extLst>
      <p:ext uri="{C676402C-5697-4E1C-873F-D02D1690AC5C}">
        <p15:threadingInfo xmlns:p15="http://schemas.microsoft.com/office/powerpoint/2012/main" timeZoneBias="300"/>
      </p:ext>
    </p:extLst>
  </p:cm>
  <p:cm authorId="1" dt="2020-10-11T07:34:44.803" idx="4">
    <p:pos x="5063" y="3254"/>
    <p:text>Estas frases en rojo se modifican a azul? de ser asi no olvidar cambiar la palabra rojo por azul en el ultimo párrafo de las notas.</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0-11T07:54:23.946" idx="5">
    <p:pos x="10" y="10"/>
    <p:text/>
    <p:extLst>
      <p:ext uri="{C676402C-5697-4E1C-873F-D02D1690AC5C}">
        <p15:threadingInfo xmlns:p15="http://schemas.microsoft.com/office/powerpoint/2012/main" timeZoneBias="300"/>
      </p:ext>
    </p:extLst>
  </p:cm>
  <p:cm authorId="1" dt="2020-10-11T07:54:28.922" idx="6">
    <p:pos x="2004" y="612"/>
    <p:text>no se si esta palabra esta correcta para este párrafo.</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0-11T07:57:53.994" idx="9">
    <p:pos x="10" y="10"/>
    <p:text/>
    <p:extLst>
      <p:ext uri="{C676402C-5697-4E1C-873F-D02D1690AC5C}">
        <p15:threadingInfo xmlns:p15="http://schemas.microsoft.com/office/powerpoint/2012/main" timeZoneBias="300"/>
      </p:ext>
    </p:extLst>
  </p:cm>
  <p:cm authorId="1" dt="2020-10-11T07:57:56.938" idx="10">
    <p:pos x="6240" y="936"/>
    <p:text>cambiar a azul</p:text>
    <p:extLst>
      <p:ext uri="{C676402C-5697-4E1C-873F-D02D1690AC5C}">
        <p15:threadingInfo xmlns:p15="http://schemas.microsoft.com/office/powerpoint/2012/main" timeZoneBias="30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FB0412-5CB7-AB4F-9036-7C03E5E7A36C}" type="doc">
      <dgm:prSet loTypeId="urn:microsoft.com/office/officeart/2005/8/layout/default" loCatId="list" qsTypeId="urn:microsoft.com/office/officeart/2005/8/quickstyle/3d4" qsCatId="3D" csTypeId="urn:microsoft.com/office/officeart/2005/8/colors/accent1_2" csCatId="accent1" phldr="1"/>
      <dgm:spPr/>
      <dgm:t>
        <a:bodyPr/>
        <a:lstStyle/>
        <a:p>
          <a:endParaRPr lang="es-ES"/>
        </a:p>
      </dgm:t>
    </dgm:pt>
    <dgm:pt modelId="{7658B7E0-3900-7849-AD4F-FD68E4BFD5BB}">
      <dgm:prSet phldrT="[Texto]" custT="1"/>
      <dgm:spPr>
        <a:gradFill flip="none" rotWithShape="0">
          <a:gsLst>
            <a:gs pos="0">
              <a:srgbClr val="D569C3">
                <a:tint val="66000"/>
                <a:satMod val="160000"/>
              </a:srgbClr>
            </a:gs>
            <a:gs pos="50000">
              <a:srgbClr val="D569C3">
                <a:tint val="44500"/>
                <a:satMod val="160000"/>
              </a:srgbClr>
            </a:gs>
            <a:gs pos="100000">
              <a:srgbClr val="D569C3">
                <a:tint val="23500"/>
                <a:satMod val="160000"/>
              </a:srgbClr>
            </a:gs>
          </a:gsLst>
          <a:lin ang="5400000" scaled="1"/>
          <a:tileRect/>
        </a:gradFill>
        <a:effectLst>
          <a:outerShdw blurRad="63500" sx="102000" sy="102000" algn="ctr" rotWithShape="0">
            <a:prstClr val="black">
              <a:alpha val="40000"/>
            </a:prstClr>
          </a:outerShdw>
        </a:effectLst>
      </dgm:spPr>
      <dgm:t>
        <a:bodyPr/>
        <a:lstStyle/>
        <a:p>
          <a:r>
            <a:rPr lang="es-ES" sz="2400" b="1" dirty="0">
              <a:solidFill>
                <a:schemeClr val="tx1"/>
              </a:solidFill>
              <a:latin typeface="Arial" panose="020B0604020202020204" pitchFamily="34" charset="0"/>
              <a:cs typeface="Arial" panose="020B0604020202020204" pitchFamily="34" charset="0"/>
            </a:rPr>
            <a:t>Estado Nutricional</a:t>
          </a:r>
        </a:p>
      </dgm:t>
    </dgm:pt>
    <dgm:pt modelId="{68143990-D13D-1C40-B620-2FF79AEA5136}" type="parTrans" cxnId="{09187E44-BF21-324D-A491-DEF24133E677}">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D7CA70DE-BCC5-E94C-A4D3-A3029C887AB5}" type="sibTrans" cxnId="{09187E44-BF21-324D-A491-DEF24133E677}">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E09B6AEA-D432-4F40-936F-1B6F3375D0D5}">
      <dgm:prSet phldrT="[Texto]" custT="1"/>
      <dgm:spPr>
        <a:gradFill flip="none" rotWithShape="0">
          <a:gsLst>
            <a:gs pos="0">
              <a:srgbClr val="A0729E">
                <a:tint val="66000"/>
                <a:satMod val="160000"/>
              </a:srgbClr>
            </a:gs>
            <a:gs pos="50000">
              <a:srgbClr val="A0729E">
                <a:tint val="44500"/>
                <a:satMod val="160000"/>
              </a:srgbClr>
            </a:gs>
            <a:gs pos="100000">
              <a:srgbClr val="A0729E">
                <a:tint val="23500"/>
                <a:satMod val="160000"/>
              </a:srgbClr>
            </a:gs>
          </a:gsLst>
          <a:path path="circle">
            <a:fillToRect t="100000" r="100000"/>
          </a:path>
          <a:tileRect l="-100000" b="-100000"/>
        </a:gradFill>
        <a:effectLst>
          <a:outerShdw blurRad="63500" sx="102000" sy="102000" algn="ctr" rotWithShape="0">
            <a:prstClr val="black">
              <a:alpha val="40000"/>
            </a:prstClr>
          </a:outerShdw>
        </a:effectLst>
      </dgm:spPr>
      <dgm:t>
        <a:bodyPr/>
        <a:lstStyle/>
        <a:p>
          <a:r>
            <a:rPr lang="es-ES" sz="2400" b="1" dirty="0">
              <a:solidFill>
                <a:schemeClr val="tx1"/>
              </a:solidFill>
              <a:latin typeface="Arial" panose="020B0604020202020204" pitchFamily="34" charset="0"/>
              <a:cs typeface="Arial" panose="020B0604020202020204" pitchFamily="34" charset="0"/>
            </a:rPr>
            <a:t>Condición Fisiopatológica</a:t>
          </a:r>
        </a:p>
        <a:p>
          <a:r>
            <a:rPr lang="es-ES" sz="2400" b="1" dirty="0">
              <a:solidFill>
                <a:schemeClr val="tx1"/>
              </a:solidFill>
              <a:latin typeface="Arial" panose="020B0604020202020204" pitchFamily="34" charset="0"/>
              <a:cs typeface="Arial" panose="020B0604020202020204" pitchFamily="34" charset="0"/>
            </a:rPr>
            <a:t>(momento metabólico)</a:t>
          </a:r>
        </a:p>
      </dgm:t>
    </dgm:pt>
    <dgm:pt modelId="{1EBB84FA-571B-704B-B315-D6C94C4B675A}" type="parTrans" cxnId="{DA74D517-836B-F04D-AE10-8E03D202DCEB}">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DFA43162-CE4C-7949-A8F8-628E18C8A3ED}" type="sibTrans" cxnId="{DA74D517-836B-F04D-AE10-8E03D202DCEB}">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19D1631C-8CC5-B04F-8C1C-53A8EA80D915}">
      <dgm:prSet phldrT="[Texto]" custT="1"/>
      <dgm:spPr>
        <a:gradFill flip="none" rotWithShape="0">
          <a:gsLst>
            <a:gs pos="0">
              <a:srgbClr val="A0729E">
                <a:tint val="66000"/>
                <a:satMod val="160000"/>
              </a:srgbClr>
            </a:gs>
            <a:gs pos="50000">
              <a:srgbClr val="A0729E">
                <a:tint val="44500"/>
                <a:satMod val="160000"/>
              </a:srgbClr>
            </a:gs>
            <a:gs pos="100000">
              <a:srgbClr val="A0729E">
                <a:tint val="23500"/>
                <a:satMod val="160000"/>
              </a:srgbClr>
            </a:gs>
          </a:gsLst>
          <a:lin ang="18900000" scaled="1"/>
          <a:tileRect/>
        </a:gradFill>
        <a:effectLst>
          <a:outerShdw blurRad="63500" sx="102000" sy="102000" algn="ctr" rotWithShape="0">
            <a:prstClr val="black">
              <a:alpha val="40000"/>
            </a:prstClr>
          </a:outerShdw>
        </a:effectLst>
      </dgm:spPr>
      <dgm:t>
        <a:bodyPr/>
        <a:lstStyle/>
        <a:p>
          <a:r>
            <a:rPr lang="es-ES" sz="2400" b="1" dirty="0">
              <a:solidFill>
                <a:schemeClr val="tx1"/>
              </a:solidFill>
              <a:latin typeface="Arial" panose="020B0604020202020204" pitchFamily="34" charset="0"/>
              <a:cs typeface="Arial" panose="020B0604020202020204" pitchFamily="34" charset="0"/>
            </a:rPr>
            <a:t>Consumo de Alimentos vs. Requerimiento</a:t>
          </a:r>
        </a:p>
      </dgm:t>
    </dgm:pt>
    <dgm:pt modelId="{7F4E3AA7-4FA7-EE4F-9063-E6CF8E5A5095}" type="parTrans" cxnId="{64A0E45A-5318-7349-9EB8-BF54C99DDB79}">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3237AC74-60B1-3D42-BA69-A5984542D8E3}" type="sibTrans" cxnId="{64A0E45A-5318-7349-9EB8-BF54C99DDB79}">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2D4D45ED-B39C-E84B-AB64-CAAC2F4E8F17}">
      <dgm:prSet phldrT="[Texto]" custT="1"/>
      <dgm:spPr>
        <a:gradFill flip="none" rotWithShape="0">
          <a:gsLst>
            <a:gs pos="0">
              <a:srgbClr val="D569C3">
                <a:tint val="66000"/>
                <a:satMod val="160000"/>
              </a:srgbClr>
            </a:gs>
            <a:gs pos="50000">
              <a:srgbClr val="D569C3">
                <a:tint val="44500"/>
                <a:satMod val="160000"/>
              </a:srgbClr>
            </a:gs>
            <a:gs pos="100000">
              <a:srgbClr val="D569C3">
                <a:tint val="23500"/>
                <a:satMod val="160000"/>
              </a:srgbClr>
            </a:gs>
          </a:gsLst>
          <a:lin ang="16200000" scaled="1"/>
          <a:tileRect/>
        </a:gradFill>
        <a:effectLst>
          <a:outerShdw blurRad="63500" sx="102000" sy="102000" algn="ctr" rotWithShape="0">
            <a:prstClr val="black">
              <a:alpha val="40000"/>
            </a:prstClr>
          </a:outerShdw>
        </a:effectLst>
      </dgm:spPr>
      <dgm:t>
        <a:bodyPr/>
        <a:lstStyle/>
        <a:p>
          <a:r>
            <a:rPr lang="es-ES" sz="2400" b="1" dirty="0">
              <a:solidFill>
                <a:schemeClr val="tx1"/>
              </a:solidFill>
              <a:latin typeface="Arial" panose="020B0604020202020204" pitchFamily="34" charset="0"/>
              <a:cs typeface="Arial" panose="020B0604020202020204" pitchFamily="34" charset="0"/>
            </a:rPr>
            <a:t>Evidencia Disponible</a:t>
          </a:r>
        </a:p>
      </dgm:t>
    </dgm:pt>
    <dgm:pt modelId="{7E61956F-C734-9942-9755-552B9E240F25}" type="parTrans" cxnId="{C63413FF-50EE-7E41-B035-9D015BC551AF}">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02E89E66-CB03-064C-8E0E-A504769A3C37}" type="sibTrans" cxnId="{C63413FF-50EE-7E41-B035-9D015BC551AF}">
      <dgm:prSet/>
      <dgm:spPr/>
      <dgm:t>
        <a:bodyPr/>
        <a:lstStyle/>
        <a:p>
          <a:endParaRPr lang="es-ES" sz="1050" b="1">
            <a:solidFill>
              <a:schemeClr val="tx1"/>
            </a:solidFill>
            <a:latin typeface="Arial" panose="020B0604020202020204" pitchFamily="34" charset="0"/>
            <a:cs typeface="Arial" panose="020B0604020202020204" pitchFamily="34" charset="0"/>
          </a:endParaRPr>
        </a:p>
      </dgm:t>
    </dgm:pt>
    <dgm:pt modelId="{19EB6B05-5C59-FE4A-B10C-A73BF3552BD5}" type="pres">
      <dgm:prSet presAssocID="{1EFB0412-5CB7-AB4F-9036-7C03E5E7A36C}" presName="diagram" presStyleCnt="0">
        <dgm:presLayoutVars>
          <dgm:dir/>
          <dgm:resizeHandles val="exact"/>
        </dgm:presLayoutVars>
      </dgm:prSet>
      <dgm:spPr/>
    </dgm:pt>
    <dgm:pt modelId="{B6BADCF8-0C49-2442-A265-626B418E6D1D}" type="pres">
      <dgm:prSet presAssocID="{7658B7E0-3900-7849-AD4F-FD68E4BFD5BB}" presName="node" presStyleLbl="node1" presStyleIdx="0" presStyleCnt="4">
        <dgm:presLayoutVars>
          <dgm:bulletEnabled val="1"/>
        </dgm:presLayoutVars>
      </dgm:prSet>
      <dgm:spPr/>
    </dgm:pt>
    <dgm:pt modelId="{9E9EA550-B815-134C-AB93-1B7992587F5C}" type="pres">
      <dgm:prSet presAssocID="{D7CA70DE-BCC5-E94C-A4D3-A3029C887AB5}" presName="sibTrans" presStyleCnt="0"/>
      <dgm:spPr/>
    </dgm:pt>
    <dgm:pt modelId="{B998281B-52E7-5B44-BEFD-35501CC6E68D}" type="pres">
      <dgm:prSet presAssocID="{E09B6AEA-D432-4F40-936F-1B6F3375D0D5}" presName="node" presStyleLbl="node1" presStyleIdx="1" presStyleCnt="4">
        <dgm:presLayoutVars>
          <dgm:bulletEnabled val="1"/>
        </dgm:presLayoutVars>
      </dgm:prSet>
      <dgm:spPr/>
    </dgm:pt>
    <dgm:pt modelId="{73019656-C90C-BD40-AB42-BA7FEB8183DA}" type="pres">
      <dgm:prSet presAssocID="{DFA43162-CE4C-7949-A8F8-628E18C8A3ED}" presName="sibTrans" presStyleCnt="0"/>
      <dgm:spPr/>
    </dgm:pt>
    <dgm:pt modelId="{673A4E5A-83D0-6E46-8075-FD6D0F09E1F2}" type="pres">
      <dgm:prSet presAssocID="{19D1631C-8CC5-B04F-8C1C-53A8EA80D915}" presName="node" presStyleLbl="node1" presStyleIdx="2" presStyleCnt="4">
        <dgm:presLayoutVars>
          <dgm:bulletEnabled val="1"/>
        </dgm:presLayoutVars>
      </dgm:prSet>
      <dgm:spPr/>
    </dgm:pt>
    <dgm:pt modelId="{13CACA92-0D95-3245-A83A-B28CDA4CE52C}" type="pres">
      <dgm:prSet presAssocID="{3237AC74-60B1-3D42-BA69-A5984542D8E3}" presName="sibTrans" presStyleCnt="0"/>
      <dgm:spPr/>
    </dgm:pt>
    <dgm:pt modelId="{27543598-B6FA-C74B-8CC1-04D50877DD46}" type="pres">
      <dgm:prSet presAssocID="{2D4D45ED-B39C-E84B-AB64-CAAC2F4E8F17}" presName="node" presStyleLbl="node1" presStyleIdx="3" presStyleCnt="4">
        <dgm:presLayoutVars>
          <dgm:bulletEnabled val="1"/>
        </dgm:presLayoutVars>
      </dgm:prSet>
      <dgm:spPr/>
    </dgm:pt>
  </dgm:ptLst>
  <dgm:cxnLst>
    <dgm:cxn modelId="{DA74D517-836B-F04D-AE10-8E03D202DCEB}" srcId="{1EFB0412-5CB7-AB4F-9036-7C03E5E7A36C}" destId="{E09B6AEA-D432-4F40-936F-1B6F3375D0D5}" srcOrd="1" destOrd="0" parTransId="{1EBB84FA-571B-704B-B315-D6C94C4B675A}" sibTransId="{DFA43162-CE4C-7949-A8F8-628E18C8A3ED}"/>
    <dgm:cxn modelId="{B877AB2E-92B4-2948-98F7-DF9012BB8D43}" type="presOf" srcId="{E09B6AEA-D432-4F40-936F-1B6F3375D0D5}" destId="{B998281B-52E7-5B44-BEFD-35501CC6E68D}" srcOrd="0" destOrd="0" presId="urn:microsoft.com/office/officeart/2005/8/layout/default"/>
    <dgm:cxn modelId="{09187E44-BF21-324D-A491-DEF24133E677}" srcId="{1EFB0412-5CB7-AB4F-9036-7C03E5E7A36C}" destId="{7658B7E0-3900-7849-AD4F-FD68E4BFD5BB}" srcOrd="0" destOrd="0" parTransId="{68143990-D13D-1C40-B620-2FF79AEA5136}" sibTransId="{D7CA70DE-BCC5-E94C-A4D3-A3029C887AB5}"/>
    <dgm:cxn modelId="{64A0E45A-5318-7349-9EB8-BF54C99DDB79}" srcId="{1EFB0412-5CB7-AB4F-9036-7C03E5E7A36C}" destId="{19D1631C-8CC5-B04F-8C1C-53A8EA80D915}" srcOrd="2" destOrd="0" parTransId="{7F4E3AA7-4FA7-EE4F-9063-E6CF8E5A5095}" sibTransId="{3237AC74-60B1-3D42-BA69-A5984542D8E3}"/>
    <dgm:cxn modelId="{B0942C64-B0BF-1C41-B29A-13534F560AA3}" type="presOf" srcId="{7658B7E0-3900-7849-AD4F-FD68E4BFD5BB}" destId="{B6BADCF8-0C49-2442-A265-626B418E6D1D}" srcOrd="0" destOrd="0" presId="urn:microsoft.com/office/officeart/2005/8/layout/default"/>
    <dgm:cxn modelId="{BC5B088D-F9FD-D648-B0CE-6E7DE52548A3}" type="presOf" srcId="{19D1631C-8CC5-B04F-8C1C-53A8EA80D915}" destId="{673A4E5A-83D0-6E46-8075-FD6D0F09E1F2}" srcOrd="0" destOrd="0" presId="urn:microsoft.com/office/officeart/2005/8/layout/default"/>
    <dgm:cxn modelId="{271C88A1-6FA1-C345-B678-82B823082FB6}" type="presOf" srcId="{1EFB0412-5CB7-AB4F-9036-7C03E5E7A36C}" destId="{19EB6B05-5C59-FE4A-B10C-A73BF3552BD5}" srcOrd="0" destOrd="0" presId="urn:microsoft.com/office/officeart/2005/8/layout/default"/>
    <dgm:cxn modelId="{B5E837D1-D9E8-D145-92F6-BF0094A824C4}" type="presOf" srcId="{2D4D45ED-B39C-E84B-AB64-CAAC2F4E8F17}" destId="{27543598-B6FA-C74B-8CC1-04D50877DD46}" srcOrd="0" destOrd="0" presId="urn:microsoft.com/office/officeart/2005/8/layout/default"/>
    <dgm:cxn modelId="{C63413FF-50EE-7E41-B035-9D015BC551AF}" srcId="{1EFB0412-5CB7-AB4F-9036-7C03E5E7A36C}" destId="{2D4D45ED-B39C-E84B-AB64-CAAC2F4E8F17}" srcOrd="3" destOrd="0" parTransId="{7E61956F-C734-9942-9755-552B9E240F25}" sibTransId="{02E89E66-CB03-064C-8E0E-A504769A3C37}"/>
    <dgm:cxn modelId="{DFF95173-85BB-A541-96E2-FE4C75B8779A}" type="presParOf" srcId="{19EB6B05-5C59-FE4A-B10C-A73BF3552BD5}" destId="{B6BADCF8-0C49-2442-A265-626B418E6D1D}" srcOrd="0" destOrd="0" presId="urn:microsoft.com/office/officeart/2005/8/layout/default"/>
    <dgm:cxn modelId="{A0C1BB15-2049-4442-9CE3-D462DE2B9CBD}" type="presParOf" srcId="{19EB6B05-5C59-FE4A-B10C-A73BF3552BD5}" destId="{9E9EA550-B815-134C-AB93-1B7992587F5C}" srcOrd="1" destOrd="0" presId="urn:microsoft.com/office/officeart/2005/8/layout/default"/>
    <dgm:cxn modelId="{1D2B291E-56C7-1646-AE59-1D246A00C083}" type="presParOf" srcId="{19EB6B05-5C59-FE4A-B10C-A73BF3552BD5}" destId="{B998281B-52E7-5B44-BEFD-35501CC6E68D}" srcOrd="2" destOrd="0" presId="urn:microsoft.com/office/officeart/2005/8/layout/default"/>
    <dgm:cxn modelId="{463E78EF-594F-5B45-8CC2-813AFF4E140C}" type="presParOf" srcId="{19EB6B05-5C59-FE4A-B10C-A73BF3552BD5}" destId="{73019656-C90C-BD40-AB42-BA7FEB8183DA}" srcOrd="3" destOrd="0" presId="urn:microsoft.com/office/officeart/2005/8/layout/default"/>
    <dgm:cxn modelId="{4254FFD5-CA02-014B-9FFC-2011F0A1883D}" type="presParOf" srcId="{19EB6B05-5C59-FE4A-B10C-A73BF3552BD5}" destId="{673A4E5A-83D0-6E46-8075-FD6D0F09E1F2}" srcOrd="4" destOrd="0" presId="urn:microsoft.com/office/officeart/2005/8/layout/default"/>
    <dgm:cxn modelId="{E8411107-ECE4-204E-9269-7593900F967C}" type="presParOf" srcId="{19EB6B05-5C59-FE4A-B10C-A73BF3552BD5}" destId="{13CACA92-0D95-3245-A83A-B28CDA4CE52C}" srcOrd="5" destOrd="0" presId="urn:microsoft.com/office/officeart/2005/8/layout/default"/>
    <dgm:cxn modelId="{1069DBB2-08A2-2340-8F69-6C16CDFB7ACA}" type="presParOf" srcId="{19EB6B05-5C59-FE4A-B10C-A73BF3552BD5}" destId="{27543598-B6FA-C74B-8CC1-04D50877DD46}" srcOrd="6" destOrd="0" presId="urn:microsoft.com/office/officeart/2005/8/layout/defaul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33E503-BC6A-784C-B5A5-CF805793F2D1}" type="doc">
      <dgm:prSet loTypeId="urn:microsoft.com/office/officeart/2005/8/layout/cycle5" loCatId="cycle" qsTypeId="urn:microsoft.com/office/officeart/2005/8/quickstyle/3d1" qsCatId="3D" csTypeId="urn:microsoft.com/office/officeart/2005/8/colors/accent1_2" csCatId="accent1" phldr="1"/>
      <dgm:spPr/>
      <dgm:t>
        <a:bodyPr/>
        <a:lstStyle/>
        <a:p>
          <a:endParaRPr lang="es-ES"/>
        </a:p>
      </dgm:t>
    </dgm:pt>
    <dgm:pt modelId="{CF41B302-781E-594B-9AB1-8813C07E2D4B}">
      <dgm:prSet phldrT="[Texto]" custT="1"/>
      <dgm:spPr>
        <a:solidFill>
          <a:schemeClr val="bg1">
            <a:lumMod val="85000"/>
          </a:schemeClr>
        </a:solidFill>
      </dgm:spPr>
      <dgm:t>
        <a:bodyPr/>
        <a:lstStyle/>
        <a:p>
          <a:r>
            <a:rPr lang="es-ES" sz="1600" b="1" dirty="0">
              <a:solidFill>
                <a:schemeClr val="tx1"/>
              </a:solidFill>
            </a:rPr>
            <a:t>Pre contemplación</a:t>
          </a:r>
        </a:p>
      </dgm:t>
    </dgm:pt>
    <dgm:pt modelId="{55F284DF-DD34-CA4E-877B-3836DA24A156}" type="parTrans" cxnId="{322DFFE7-118B-F24E-AD6B-04A41121759A}">
      <dgm:prSet/>
      <dgm:spPr/>
      <dgm:t>
        <a:bodyPr/>
        <a:lstStyle/>
        <a:p>
          <a:endParaRPr lang="es-ES" b="1">
            <a:solidFill>
              <a:schemeClr val="tx1"/>
            </a:solidFill>
          </a:endParaRPr>
        </a:p>
      </dgm:t>
    </dgm:pt>
    <dgm:pt modelId="{4FD88C36-6B80-C64E-884A-E5BA61D99469}" type="sibTrans" cxnId="{322DFFE7-118B-F24E-AD6B-04A41121759A}">
      <dgm:prSet/>
      <dgm:spPr>
        <a:ln w="38100">
          <a:solidFill>
            <a:schemeClr val="tx1"/>
          </a:solidFill>
        </a:ln>
      </dgm:spPr>
      <dgm:t>
        <a:bodyPr/>
        <a:lstStyle/>
        <a:p>
          <a:endParaRPr lang="es-ES" b="1">
            <a:solidFill>
              <a:schemeClr val="tx1"/>
            </a:solidFill>
          </a:endParaRPr>
        </a:p>
      </dgm:t>
    </dgm:pt>
    <dgm:pt modelId="{04D6B7CC-EDEC-7242-BA96-1345E52515D3}">
      <dgm:prSet phldrT="[Texto]" custT="1"/>
      <dgm:spPr>
        <a:solidFill>
          <a:schemeClr val="bg1">
            <a:lumMod val="75000"/>
          </a:schemeClr>
        </a:solidFill>
      </dgm:spPr>
      <dgm:t>
        <a:bodyPr/>
        <a:lstStyle/>
        <a:p>
          <a:r>
            <a:rPr lang="es-ES" sz="1600" b="1" dirty="0">
              <a:solidFill>
                <a:schemeClr val="tx1"/>
              </a:solidFill>
            </a:rPr>
            <a:t>Contemplación</a:t>
          </a:r>
        </a:p>
      </dgm:t>
    </dgm:pt>
    <dgm:pt modelId="{E1008BB6-4BDC-674B-809B-2E09E3E2254D}" type="parTrans" cxnId="{E973659E-6F31-3C43-9220-3DA211F90FC7}">
      <dgm:prSet/>
      <dgm:spPr/>
      <dgm:t>
        <a:bodyPr/>
        <a:lstStyle/>
        <a:p>
          <a:endParaRPr lang="es-ES" b="1">
            <a:solidFill>
              <a:schemeClr val="tx1"/>
            </a:solidFill>
          </a:endParaRPr>
        </a:p>
      </dgm:t>
    </dgm:pt>
    <dgm:pt modelId="{20B78092-962A-324C-A0A8-38EC3D354DE9}" type="sibTrans" cxnId="{E973659E-6F31-3C43-9220-3DA211F90FC7}">
      <dgm:prSet/>
      <dgm:spPr>
        <a:ln w="38100">
          <a:solidFill>
            <a:schemeClr val="tx1"/>
          </a:solidFill>
        </a:ln>
      </dgm:spPr>
      <dgm:t>
        <a:bodyPr/>
        <a:lstStyle/>
        <a:p>
          <a:endParaRPr lang="es-ES" b="1">
            <a:solidFill>
              <a:schemeClr val="tx1"/>
            </a:solidFill>
          </a:endParaRPr>
        </a:p>
      </dgm:t>
    </dgm:pt>
    <dgm:pt modelId="{E2BB3494-B3FD-0049-A596-D0B8F4279908}">
      <dgm:prSet phldrT="[Texto]" custT="1"/>
      <dgm:spPr>
        <a:solidFill>
          <a:schemeClr val="bg1">
            <a:lumMod val="85000"/>
          </a:schemeClr>
        </a:solidFill>
      </dgm:spPr>
      <dgm:t>
        <a:bodyPr/>
        <a:lstStyle/>
        <a:p>
          <a:r>
            <a:rPr lang="es-ES" sz="1600" b="1" dirty="0">
              <a:solidFill>
                <a:schemeClr val="tx1"/>
              </a:solidFill>
            </a:rPr>
            <a:t>Preparación</a:t>
          </a:r>
        </a:p>
      </dgm:t>
    </dgm:pt>
    <dgm:pt modelId="{F4041A60-45E5-F14E-9228-6CA5D50ECD4E}" type="parTrans" cxnId="{03C53CED-8233-6E44-8010-E7B54E2A7B0C}">
      <dgm:prSet/>
      <dgm:spPr/>
      <dgm:t>
        <a:bodyPr/>
        <a:lstStyle/>
        <a:p>
          <a:endParaRPr lang="es-ES" b="1">
            <a:solidFill>
              <a:schemeClr val="tx1"/>
            </a:solidFill>
          </a:endParaRPr>
        </a:p>
      </dgm:t>
    </dgm:pt>
    <dgm:pt modelId="{F4F6F8C0-8C0E-7249-AC9E-DD8E02870D52}" type="sibTrans" cxnId="{03C53CED-8233-6E44-8010-E7B54E2A7B0C}">
      <dgm:prSet/>
      <dgm:spPr>
        <a:ln w="38100">
          <a:solidFill>
            <a:schemeClr val="tx1"/>
          </a:solidFill>
        </a:ln>
      </dgm:spPr>
      <dgm:t>
        <a:bodyPr/>
        <a:lstStyle/>
        <a:p>
          <a:endParaRPr lang="es-ES" b="1">
            <a:solidFill>
              <a:schemeClr val="tx1"/>
            </a:solidFill>
          </a:endParaRPr>
        </a:p>
      </dgm:t>
    </dgm:pt>
    <dgm:pt modelId="{D117B4F9-F8F5-F740-8D5B-4897C3034FA7}">
      <dgm:prSet phldrT="[Texto]" custT="1"/>
      <dgm:spPr>
        <a:solidFill>
          <a:schemeClr val="bg1">
            <a:lumMod val="75000"/>
          </a:schemeClr>
        </a:solidFill>
      </dgm:spPr>
      <dgm:t>
        <a:bodyPr/>
        <a:lstStyle/>
        <a:p>
          <a:r>
            <a:rPr lang="es-ES" sz="1600" b="1" dirty="0">
              <a:solidFill>
                <a:schemeClr val="tx1"/>
              </a:solidFill>
            </a:rPr>
            <a:t>Acción</a:t>
          </a:r>
        </a:p>
      </dgm:t>
    </dgm:pt>
    <dgm:pt modelId="{78835C20-5B78-644E-9A97-7D85504AEAED}" type="parTrans" cxnId="{7908C28C-952D-0C40-B2FC-913669AEAC6E}">
      <dgm:prSet/>
      <dgm:spPr/>
      <dgm:t>
        <a:bodyPr/>
        <a:lstStyle/>
        <a:p>
          <a:endParaRPr lang="es-ES" b="1">
            <a:solidFill>
              <a:schemeClr val="tx1"/>
            </a:solidFill>
          </a:endParaRPr>
        </a:p>
      </dgm:t>
    </dgm:pt>
    <dgm:pt modelId="{6A11AB3A-D33D-8A4D-A7C0-BBCB1B14331B}" type="sibTrans" cxnId="{7908C28C-952D-0C40-B2FC-913669AEAC6E}">
      <dgm:prSet/>
      <dgm:spPr>
        <a:ln w="38100">
          <a:solidFill>
            <a:schemeClr val="tx1"/>
          </a:solidFill>
        </a:ln>
      </dgm:spPr>
      <dgm:t>
        <a:bodyPr/>
        <a:lstStyle/>
        <a:p>
          <a:endParaRPr lang="es-ES" b="1">
            <a:solidFill>
              <a:schemeClr val="tx1"/>
            </a:solidFill>
          </a:endParaRPr>
        </a:p>
      </dgm:t>
    </dgm:pt>
    <dgm:pt modelId="{6C05E7BC-5071-DD45-870C-5BE299813FA3}">
      <dgm:prSet phldrT="[Texto]" custT="1"/>
      <dgm:spPr>
        <a:solidFill>
          <a:schemeClr val="bg1">
            <a:lumMod val="85000"/>
          </a:schemeClr>
        </a:solidFill>
      </dgm:spPr>
      <dgm:t>
        <a:bodyPr/>
        <a:lstStyle/>
        <a:p>
          <a:r>
            <a:rPr lang="es-ES" sz="1600" b="1" dirty="0">
              <a:solidFill>
                <a:schemeClr val="tx1"/>
              </a:solidFill>
            </a:rPr>
            <a:t>Mantenimiento</a:t>
          </a:r>
        </a:p>
      </dgm:t>
    </dgm:pt>
    <dgm:pt modelId="{7B9B473D-F900-D44A-B1B7-FE9C1FF07150}" type="parTrans" cxnId="{96D6F005-4B5D-354B-BE46-B99E04FBFBFD}">
      <dgm:prSet/>
      <dgm:spPr/>
      <dgm:t>
        <a:bodyPr/>
        <a:lstStyle/>
        <a:p>
          <a:endParaRPr lang="es-ES" b="1">
            <a:solidFill>
              <a:schemeClr val="tx1"/>
            </a:solidFill>
          </a:endParaRPr>
        </a:p>
      </dgm:t>
    </dgm:pt>
    <dgm:pt modelId="{D079B7E6-D4CA-694B-869C-EE75DB9AE4AD}" type="sibTrans" cxnId="{96D6F005-4B5D-354B-BE46-B99E04FBFBFD}">
      <dgm:prSet/>
      <dgm:spPr>
        <a:ln w="38100">
          <a:solidFill>
            <a:schemeClr val="tx1"/>
          </a:solidFill>
        </a:ln>
      </dgm:spPr>
      <dgm:t>
        <a:bodyPr/>
        <a:lstStyle/>
        <a:p>
          <a:endParaRPr lang="es-ES" b="1">
            <a:solidFill>
              <a:schemeClr val="tx1"/>
            </a:solidFill>
          </a:endParaRPr>
        </a:p>
      </dgm:t>
    </dgm:pt>
    <dgm:pt modelId="{630E6C5D-AEB9-AC40-9E2B-F17931AA2CFA}">
      <dgm:prSet custT="1"/>
      <dgm:spPr>
        <a:solidFill>
          <a:schemeClr val="bg1">
            <a:lumMod val="75000"/>
          </a:schemeClr>
        </a:solidFill>
      </dgm:spPr>
      <dgm:t>
        <a:bodyPr/>
        <a:lstStyle/>
        <a:p>
          <a:r>
            <a:rPr lang="es-ES" sz="1600" b="1" dirty="0">
              <a:solidFill>
                <a:schemeClr val="tx1"/>
              </a:solidFill>
            </a:rPr>
            <a:t>Recaída</a:t>
          </a:r>
        </a:p>
      </dgm:t>
    </dgm:pt>
    <dgm:pt modelId="{6C85DE2C-E87C-CF49-BB87-764B4E6E00AB}" type="parTrans" cxnId="{99E6730F-EB5D-FF4F-B247-06860A69EC59}">
      <dgm:prSet/>
      <dgm:spPr/>
      <dgm:t>
        <a:bodyPr/>
        <a:lstStyle/>
        <a:p>
          <a:endParaRPr lang="es-ES" b="1">
            <a:solidFill>
              <a:schemeClr val="tx1"/>
            </a:solidFill>
          </a:endParaRPr>
        </a:p>
      </dgm:t>
    </dgm:pt>
    <dgm:pt modelId="{35AE8C8E-3281-3742-907A-0931A33757C2}" type="sibTrans" cxnId="{99E6730F-EB5D-FF4F-B247-06860A69EC59}">
      <dgm:prSet/>
      <dgm:spPr>
        <a:ln w="38100">
          <a:solidFill>
            <a:schemeClr val="tx1"/>
          </a:solidFill>
        </a:ln>
      </dgm:spPr>
      <dgm:t>
        <a:bodyPr/>
        <a:lstStyle/>
        <a:p>
          <a:endParaRPr lang="es-ES" b="1">
            <a:solidFill>
              <a:schemeClr val="tx1"/>
            </a:solidFill>
          </a:endParaRPr>
        </a:p>
      </dgm:t>
    </dgm:pt>
    <dgm:pt modelId="{DEB67F38-1D6D-A141-BD0B-035E15B530FE}" type="pres">
      <dgm:prSet presAssocID="{DF33E503-BC6A-784C-B5A5-CF805793F2D1}" presName="cycle" presStyleCnt="0">
        <dgm:presLayoutVars>
          <dgm:dir/>
          <dgm:resizeHandles val="exact"/>
        </dgm:presLayoutVars>
      </dgm:prSet>
      <dgm:spPr/>
    </dgm:pt>
    <dgm:pt modelId="{69562D4A-A5D2-DC47-813C-CEE760F133CD}" type="pres">
      <dgm:prSet presAssocID="{CF41B302-781E-594B-9AB1-8813C07E2D4B}" presName="node" presStyleLbl="node1" presStyleIdx="0" presStyleCnt="6" custScaleX="150489">
        <dgm:presLayoutVars>
          <dgm:bulletEnabled val="1"/>
        </dgm:presLayoutVars>
      </dgm:prSet>
      <dgm:spPr/>
    </dgm:pt>
    <dgm:pt modelId="{74D73BC9-ED74-0D4C-B43C-8E69B5F2E444}" type="pres">
      <dgm:prSet presAssocID="{CF41B302-781E-594B-9AB1-8813C07E2D4B}" presName="spNode" presStyleCnt="0"/>
      <dgm:spPr/>
    </dgm:pt>
    <dgm:pt modelId="{8320AA92-DFD5-9747-B32F-0ADF28EEB417}" type="pres">
      <dgm:prSet presAssocID="{4FD88C36-6B80-C64E-884A-E5BA61D99469}" presName="sibTrans" presStyleLbl="sibTrans1D1" presStyleIdx="0" presStyleCnt="6"/>
      <dgm:spPr/>
    </dgm:pt>
    <dgm:pt modelId="{021151C2-8CBC-754A-BE6E-2C4BA2D457F4}" type="pres">
      <dgm:prSet presAssocID="{04D6B7CC-EDEC-7242-BA96-1345E52515D3}" presName="node" presStyleLbl="node1" presStyleIdx="1" presStyleCnt="6" custScaleX="116580">
        <dgm:presLayoutVars>
          <dgm:bulletEnabled val="1"/>
        </dgm:presLayoutVars>
      </dgm:prSet>
      <dgm:spPr/>
    </dgm:pt>
    <dgm:pt modelId="{C7AF3AD5-9CEB-C945-968D-3857CEA9CDA2}" type="pres">
      <dgm:prSet presAssocID="{04D6B7CC-EDEC-7242-BA96-1345E52515D3}" presName="spNode" presStyleCnt="0"/>
      <dgm:spPr/>
    </dgm:pt>
    <dgm:pt modelId="{B2AD06C0-AE04-B647-B419-D5DC36A19F0F}" type="pres">
      <dgm:prSet presAssocID="{20B78092-962A-324C-A0A8-38EC3D354DE9}" presName="sibTrans" presStyleLbl="sibTrans1D1" presStyleIdx="1" presStyleCnt="6"/>
      <dgm:spPr/>
    </dgm:pt>
    <dgm:pt modelId="{D10B1467-7158-F047-BB01-7D478386B4B5}" type="pres">
      <dgm:prSet presAssocID="{E2BB3494-B3FD-0049-A596-D0B8F4279908}" presName="node" presStyleLbl="node1" presStyleIdx="2" presStyleCnt="6">
        <dgm:presLayoutVars>
          <dgm:bulletEnabled val="1"/>
        </dgm:presLayoutVars>
      </dgm:prSet>
      <dgm:spPr/>
    </dgm:pt>
    <dgm:pt modelId="{E282F672-DF9B-004B-8625-33EDD54B1118}" type="pres">
      <dgm:prSet presAssocID="{E2BB3494-B3FD-0049-A596-D0B8F4279908}" presName="spNode" presStyleCnt="0"/>
      <dgm:spPr/>
    </dgm:pt>
    <dgm:pt modelId="{B3ADF168-5443-8243-875B-8E807253629B}" type="pres">
      <dgm:prSet presAssocID="{F4F6F8C0-8C0E-7249-AC9E-DD8E02870D52}" presName="sibTrans" presStyleLbl="sibTrans1D1" presStyleIdx="2" presStyleCnt="6"/>
      <dgm:spPr/>
    </dgm:pt>
    <dgm:pt modelId="{0FCF9579-4190-9C47-81FC-D9959E7A6CF8}" type="pres">
      <dgm:prSet presAssocID="{D117B4F9-F8F5-F740-8D5B-4897C3034FA7}" presName="node" presStyleLbl="node1" presStyleIdx="3" presStyleCnt="6">
        <dgm:presLayoutVars>
          <dgm:bulletEnabled val="1"/>
        </dgm:presLayoutVars>
      </dgm:prSet>
      <dgm:spPr/>
    </dgm:pt>
    <dgm:pt modelId="{F19C2CF2-90EA-0349-8866-535FB0E0E0BF}" type="pres">
      <dgm:prSet presAssocID="{D117B4F9-F8F5-F740-8D5B-4897C3034FA7}" presName="spNode" presStyleCnt="0"/>
      <dgm:spPr/>
    </dgm:pt>
    <dgm:pt modelId="{6CA76EB3-0D23-8A48-B297-BCDAA818DE5F}" type="pres">
      <dgm:prSet presAssocID="{6A11AB3A-D33D-8A4D-A7C0-BBCB1B14331B}" presName="sibTrans" presStyleLbl="sibTrans1D1" presStyleIdx="3" presStyleCnt="6"/>
      <dgm:spPr/>
    </dgm:pt>
    <dgm:pt modelId="{34F312CC-3DEC-884C-9261-D5506634C80E}" type="pres">
      <dgm:prSet presAssocID="{6C05E7BC-5071-DD45-870C-5BE299813FA3}" presName="node" presStyleLbl="node1" presStyleIdx="4" presStyleCnt="6" custScaleX="124664">
        <dgm:presLayoutVars>
          <dgm:bulletEnabled val="1"/>
        </dgm:presLayoutVars>
      </dgm:prSet>
      <dgm:spPr/>
    </dgm:pt>
    <dgm:pt modelId="{23FAF6A2-886A-E54F-8EDC-49638FA7B927}" type="pres">
      <dgm:prSet presAssocID="{6C05E7BC-5071-DD45-870C-5BE299813FA3}" presName="spNode" presStyleCnt="0"/>
      <dgm:spPr/>
    </dgm:pt>
    <dgm:pt modelId="{B43754B4-5B04-C244-AD51-A0256A788303}" type="pres">
      <dgm:prSet presAssocID="{D079B7E6-D4CA-694B-869C-EE75DB9AE4AD}" presName="sibTrans" presStyleLbl="sibTrans1D1" presStyleIdx="4" presStyleCnt="6"/>
      <dgm:spPr/>
    </dgm:pt>
    <dgm:pt modelId="{AD8C2E1F-F18B-B846-82BA-1647490D6FF6}" type="pres">
      <dgm:prSet presAssocID="{630E6C5D-AEB9-AC40-9E2B-F17931AA2CFA}" presName="node" presStyleLbl="node1" presStyleIdx="5" presStyleCnt="6">
        <dgm:presLayoutVars>
          <dgm:bulletEnabled val="1"/>
        </dgm:presLayoutVars>
      </dgm:prSet>
      <dgm:spPr/>
    </dgm:pt>
    <dgm:pt modelId="{73FBFC02-BA22-A143-BDCE-99B8CE19AADD}" type="pres">
      <dgm:prSet presAssocID="{630E6C5D-AEB9-AC40-9E2B-F17931AA2CFA}" presName="spNode" presStyleCnt="0"/>
      <dgm:spPr/>
    </dgm:pt>
    <dgm:pt modelId="{F81D7493-E5BD-3A40-ACC7-4842DCB5A945}" type="pres">
      <dgm:prSet presAssocID="{35AE8C8E-3281-3742-907A-0931A33757C2}" presName="sibTrans" presStyleLbl="sibTrans1D1" presStyleIdx="5" presStyleCnt="6"/>
      <dgm:spPr/>
    </dgm:pt>
  </dgm:ptLst>
  <dgm:cxnLst>
    <dgm:cxn modelId="{96D6F005-4B5D-354B-BE46-B99E04FBFBFD}" srcId="{DF33E503-BC6A-784C-B5A5-CF805793F2D1}" destId="{6C05E7BC-5071-DD45-870C-5BE299813FA3}" srcOrd="4" destOrd="0" parTransId="{7B9B473D-F900-D44A-B1B7-FE9C1FF07150}" sibTransId="{D079B7E6-D4CA-694B-869C-EE75DB9AE4AD}"/>
    <dgm:cxn modelId="{96C9D60E-C260-DF4A-95FD-D10FA930AC9E}" type="presOf" srcId="{4FD88C36-6B80-C64E-884A-E5BA61D99469}" destId="{8320AA92-DFD5-9747-B32F-0ADF28EEB417}" srcOrd="0" destOrd="0" presId="urn:microsoft.com/office/officeart/2005/8/layout/cycle5"/>
    <dgm:cxn modelId="{99E6730F-EB5D-FF4F-B247-06860A69EC59}" srcId="{DF33E503-BC6A-784C-B5A5-CF805793F2D1}" destId="{630E6C5D-AEB9-AC40-9E2B-F17931AA2CFA}" srcOrd="5" destOrd="0" parTransId="{6C85DE2C-E87C-CF49-BB87-764B4E6E00AB}" sibTransId="{35AE8C8E-3281-3742-907A-0931A33757C2}"/>
    <dgm:cxn modelId="{DB369A26-EE90-EA4D-A97E-C101E9CA6C29}" type="presOf" srcId="{6A11AB3A-D33D-8A4D-A7C0-BBCB1B14331B}" destId="{6CA76EB3-0D23-8A48-B297-BCDAA818DE5F}" srcOrd="0" destOrd="0" presId="urn:microsoft.com/office/officeart/2005/8/layout/cycle5"/>
    <dgm:cxn modelId="{DA10D12C-DF29-FA4F-B19C-DAFF8B8E7D41}" type="presOf" srcId="{F4F6F8C0-8C0E-7249-AC9E-DD8E02870D52}" destId="{B3ADF168-5443-8243-875B-8E807253629B}" srcOrd="0" destOrd="0" presId="urn:microsoft.com/office/officeart/2005/8/layout/cycle5"/>
    <dgm:cxn modelId="{1A7B112E-5CE4-DA46-BA16-6898135810CC}" type="presOf" srcId="{20B78092-962A-324C-A0A8-38EC3D354DE9}" destId="{B2AD06C0-AE04-B647-B419-D5DC36A19F0F}" srcOrd="0" destOrd="0" presId="urn:microsoft.com/office/officeart/2005/8/layout/cycle5"/>
    <dgm:cxn modelId="{5D68A54E-8254-4A48-96DD-7F4FEBA5EF33}" type="presOf" srcId="{DF33E503-BC6A-784C-B5A5-CF805793F2D1}" destId="{DEB67F38-1D6D-A141-BD0B-035E15B530FE}" srcOrd="0" destOrd="0" presId="urn:microsoft.com/office/officeart/2005/8/layout/cycle5"/>
    <dgm:cxn modelId="{197EF153-A7DD-644F-AF20-BB2EAD0ACEE6}" type="presOf" srcId="{6C05E7BC-5071-DD45-870C-5BE299813FA3}" destId="{34F312CC-3DEC-884C-9261-D5506634C80E}" srcOrd="0" destOrd="0" presId="urn:microsoft.com/office/officeart/2005/8/layout/cycle5"/>
    <dgm:cxn modelId="{DB60FB53-8B90-1749-9B21-B13D83A8E972}" type="presOf" srcId="{E2BB3494-B3FD-0049-A596-D0B8F4279908}" destId="{D10B1467-7158-F047-BB01-7D478386B4B5}" srcOrd="0" destOrd="0" presId="urn:microsoft.com/office/officeart/2005/8/layout/cycle5"/>
    <dgm:cxn modelId="{651DB970-F0A3-1E4A-A09A-024251EF7809}" type="presOf" srcId="{04D6B7CC-EDEC-7242-BA96-1345E52515D3}" destId="{021151C2-8CBC-754A-BE6E-2C4BA2D457F4}" srcOrd="0" destOrd="0" presId="urn:microsoft.com/office/officeart/2005/8/layout/cycle5"/>
    <dgm:cxn modelId="{7908C28C-952D-0C40-B2FC-913669AEAC6E}" srcId="{DF33E503-BC6A-784C-B5A5-CF805793F2D1}" destId="{D117B4F9-F8F5-F740-8D5B-4897C3034FA7}" srcOrd="3" destOrd="0" parTransId="{78835C20-5B78-644E-9A97-7D85504AEAED}" sibTransId="{6A11AB3A-D33D-8A4D-A7C0-BBCB1B14331B}"/>
    <dgm:cxn modelId="{1EC2B297-999E-794A-9530-E3F500C27ECD}" type="presOf" srcId="{CF41B302-781E-594B-9AB1-8813C07E2D4B}" destId="{69562D4A-A5D2-DC47-813C-CEE760F133CD}" srcOrd="0" destOrd="0" presId="urn:microsoft.com/office/officeart/2005/8/layout/cycle5"/>
    <dgm:cxn modelId="{6CA4959A-1E88-144C-9702-3389503E4B2A}" type="presOf" srcId="{630E6C5D-AEB9-AC40-9E2B-F17931AA2CFA}" destId="{AD8C2E1F-F18B-B846-82BA-1647490D6FF6}" srcOrd="0" destOrd="0" presId="urn:microsoft.com/office/officeart/2005/8/layout/cycle5"/>
    <dgm:cxn modelId="{39A21B9B-B847-B844-8295-763343CBF690}" type="presOf" srcId="{D117B4F9-F8F5-F740-8D5B-4897C3034FA7}" destId="{0FCF9579-4190-9C47-81FC-D9959E7A6CF8}" srcOrd="0" destOrd="0" presId="urn:microsoft.com/office/officeart/2005/8/layout/cycle5"/>
    <dgm:cxn modelId="{E973659E-6F31-3C43-9220-3DA211F90FC7}" srcId="{DF33E503-BC6A-784C-B5A5-CF805793F2D1}" destId="{04D6B7CC-EDEC-7242-BA96-1345E52515D3}" srcOrd="1" destOrd="0" parTransId="{E1008BB6-4BDC-674B-809B-2E09E3E2254D}" sibTransId="{20B78092-962A-324C-A0A8-38EC3D354DE9}"/>
    <dgm:cxn modelId="{448E999E-6E98-6D42-8DB8-F8082A8DD91F}" type="presOf" srcId="{D079B7E6-D4CA-694B-869C-EE75DB9AE4AD}" destId="{B43754B4-5B04-C244-AD51-A0256A788303}" srcOrd="0" destOrd="0" presId="urn:microsoft.com/office/officeart/2005/8/layout/cycle5"/>
    <dgm:cxn modelId="{DD5000C0-1ED2-284B-B1CE-FB76A641F579}" type="presOf" srcId="{35AE8C8E-3281-3742-907A-0931A33757C2}" destId="{F81D7493-E5BD-3A40-ACC7-4842DCB5A945}" srcOrd="0" destOrd="0" presId="urn:microsoft.com/office/officeart/2005/8/layout/cycle5"/>
    <dgm:cxn modelId="{322DFFE7-118B-F24E-AD6B-04A41121759A}" srcId="{DF33E503-BC6A-784C-B5A5-CF805793F2D1}" destId="{CF41B302-781E-594B-9AB1-8813C07E2D4B}" srcOrd="0" destOrd="0" parTransId="{55F284DF-DD34-CA4E-877B-3836DA24A156}" sibTransId="{4FD88C36-6B80-C64E-884A-E5BA61D99469}"/>
    <dgm:cxn modelId="{03C53CED-8233-6E44-8010-E7B54E2A7B0C}" srcId="{DF33E503-BC6A-784C-B5A5-CF805793F2D1}" destId="{E2BB3494-B3FD-0049-A596-D0B8F4279908}" srcOrd="2" destOrd="0" parTransId="{F4041A60-45E5-F14E-9228-6CA5D50ECD4E}" sibTransId="{F4F6F8C0-8C0E-7249-AC9E-DD8E02870D52}"/>
    <dgm:cxn modelId="{5A0FC1FC-2981-8E4B-B301-F6825164DC13}" type="presParOf" srcId="{DEB67F38-1D6D-A141-BD0B-035E15B530FE}" destId="{69562D4A-A5D2-DC47-813C-CEE760F133CD}" srcOrd="0" destOrd="0" presId="urn:microsoft.com/office/officeart/2005/8/layout/cycle5"/>
    <dgm:cxn modelId="{D802DD15-8147-1248-9EC6-66648A85F34A}" type="presParOf" srcId="{DEB67F38-1D6D-A141-BD0B-035E15B530FE}" destId="{74D73BC9-ED74-0D4C-B43C-8E69B5F2E444}" srcOrd="1" destOrd="0" presId="urn:microsoft.com/office/officeart/2005/8/layout/cycle5"/>
    <dgm:cxn modelId="{69735C22-56D8-A945-BC27-6513BCAF78A4}" type="presParOf" srcId="{DEB67F38-1D6D-A141-BD0B-035E15B530FE}" destId="{8320AA92-DFD5-9747-B32F-0ADF28EEB417}" srcOrd="2" destOrd="0" presId="urn:microsoft.com/office/officeart/2005/8/layout/cycle5"/>
    <dgm:cxn modelId="{3208A8EF-B806-3A4C-A842-BEE0F668E2F4}" type="presParOf" srcId="{DEB67F38-1D6D-A141-BD0B-035E15B530FE}" destId="{021151C2-8CBC-754A-BE6E-2C4BA2D457F4}" srcOrd="3" destOrd="0" presId="urn:microsoft.com/office/officeart/2005/8/layout/cycle5"/>
    <dgm:cxn modelId="{65D5D373-0942-4C48-8FF7-CE5C10C2E4EA}" type="presParOf" srcId="{DEB67F38-1D6D-A141-BD0B-035E15B530FE}" destId="{C7AF3AD5-9CEB-C945-968D-3857CEA9CDA2}" srcOrd="4" destOrd="0" presId="urn:microsoft.com/office/officeart/2005/8/layout/cycle5"/>
    <dgm:cxn modelId="{F1E93E35-9FB9-8646-B7F2-2ACF145A284A}" type="presParOf" srcId="{DEB67F38-1D6D-A141-BD0B-035E15B530FE}" destId="{B2AD06C0-AE04-B647-B419-D5DC36A19F0F}" srcOrd="5" destOrd="0" presId="urn:microsoft.com/office/officeart/2005/8/layout/cycle5"/>
    <dgm:cxn modelId="{24FB0BBE-E367-E94A-91FC-2BCA455FDC89}" type="presParOf" srcId="{DEB67F38-1D6D-A141-BD0B-035E15B530FE}" destId="{D10B1467-7158-F047-BB01-7D478386B4B5}" srcOrd="6" destOrd="0" presId="urn:microsoft.com/office/officeart/2005/8/layout/cycle5"/>
    <dgm:cxn modelId="{1BBC8132-CA85-C145-8BE9-157DD1620A77}" type="presParOf" srcId="{DEB67F38-1D6D-A141-BD0B-035E15B530FE}" destId="{E282F672-DF9B-004B-8625-33EDD54B1118}" srcOrd="7" destOrd="0" presId="urn:microsoft.com/office/officeart/2005/8/layout/cycle5"/>
    <dgm:cxn modelId="{F8F5EC34-40C6-284F-B6BB-051C89DB5ADE}" type="presParOf" srcId="{DEB67F38-1D6D-A141-BD0B-035E15B530FE}" destId="{B3ADF168-5443-8243-875B-8E807253629B}" srcOrd="8" destOrd="0" presId="urn:microsoft.com/office/officeart/2005/8/layout/cycle5"/>
    <dgm:cxn modelId="{0DE2E68E-44D5-844F-811F-0A5C579837FE}" type="presParOf" srcId="{DEB67F38-1D6D-A141-BD0B-035E15B530FE}" destId="{0FCF9579-4190-9C47-81FC-D9959E7A6CF8}" srcOrd="9" destOrd="0" presId="urn:microsoft.com/office/officeart/2005/8/layout/cycle5"/>
    <dgm:cxn modelId="{843CDE42-0A4B-AA4C-B0FF-07ED920B7109}" type="presParOf" srcId="{DEB67F38-1D6D-A141-BD0B-035E15B530FE}" destId="{F19C2CF2-90EA-0349-8866-535FB0E0E0BF}" srcOrd="10" destOrd="0" presId="urn:microsoft.com/office/officeart/2005/8/layout/cycle5"/>
    <dgm:cxn modelId="{A8E5D292-040F-1D42-A239-96A27556BBDA}" type="presParOf" srcId="{DEB67F38-1D6D-A141-BD0B-035E15B530FE}" destId="{6CA76EB3-0D23-8A48-B297-BCDAA818DE5F}" srcOrd="11" destOrd="0" presId="urn:microsoft.com/office/officeart/2005/8/layout/cycle5"/>
    <dgm:cxn modelId="{08F5A63D-CE35-874E-B8AD-D958AA44A779}" type="presParOf" srcId="{DEB67F38-1D6D-A141-BD0B-035E15B530FE}" destId="{34F312CC-3DEC-884C-9261-D5506634C80E}" srcOrd="12" destOrd="0" presId="urn:microsoft.com/office/officeart/2005/8/layout/cycle5"/>
    <dgm:cxn modelId="{B0A94029-D18E-A34F-9E65-9959588AB3AA}" type="presParOf" srcId="{DEB67F38-1D6D-A141-BD0B-035E15B530FE}" destId="{23FAF6A2-886A-E54F-8EDC-49638FA7B927}" srcOrd="13" destOrd="0" presId="urn:microsoft.com/office/officeart/2005/8/layout/cycle5"/>
    <dgm:cxn modelId="{0A03A5E7-51E9-8F41-8DE5-FF377B09B416}" type="presParOf" srcId="{DEB67F38-1D6D-A141-BD0B-035E15B530FE}" destId="{B43754B4-5B04-C244-AD51-A0256A788303}" srcOrd="14" destOrd="0" presId="urn:microsoft.com/office/officeart/2005/8/layout/cycle5"/>
    <dgm:cxn modelId="{C2E29A52-9C86-B342-A6EC-058A7D5FED8D}" type="presParOf" srcId="{DEB67F38-1D6D-A141-BD0B-035E15B530FE}" destId="{AD8C2E1F-F18B-B846-82BA-1647490D6FF6}" srcOrd="15" destOrd="0" presId="urn:microsoft.com/office/officeart/2005/8/layout/cycle5"/>
    <dgm:cxn modelId="{4923A8F2-882E-4D41-A673-A1DD7938818B}" type="presParOf" srcId="{DEB67F38-1D6D-A141-BD0B-035E15B530FE}" destId="{73FBFC02-BA22-A143-BDCE-99B8CE19AADD}" srcOrd="16" destOrd="0" presId="urn:microsoft.com/office/officeart/2005/8/layout/cycle5"/>
    <dgm:cxn modelId="{6A341F99-42A5-A040-BB03-7AB0782D6C7A}" type="presParOf" srcId="{DEB67F38-1D6D-A141-BD0B-035E15B530FE}" destId="{F81D7493-E5BD-3A40-ACC7-4842DCB5A945}" srcOrd="17" destOrd="0" presId="urn:microsoft.com/office/officeart/2005/8/layout/cycle5"/>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BADCF8-0C49-2442-A265-626B418E6D1D}">
      <dsp:nvSpPr>
        <dsp:cNvPr id="0" name=""/>
        <dsp:cNvSpPr/>
      </dsp:nvSpPr>
      <dsp:spPr>
        <a:xfrm>
          <a:off x="459328" y="1686"/>
          <a:ext cx="3776606" cy="2265964"/>
        </a:xfrm>
        <a:prstGeom prst="rect">
          <a:avLst/>
        </a:prstGeom>
        <a:gradFill flip="none" rotWithShape="0">
          <a:gsLst>
            <a:gs pos="0">
              <a:srgbClr val="D569C3">
                <a:tint val="66000"/>
                <a:satMod val="160000"/>
              </a:srgbClr>
            </a:gs>
            <a:gs pos="50000">
              <a:srgbClr val="D569C3">
                <a:tint val="44500"/>
                <a:satMod val="160000"/>
              </a:srgbClr>
            </a:gs>
            <a:gs pos="100000">
              <a:srgbClr val="D569C3">
                <a:tint val="23500"/>
                <a:satMod val="160000"/>
              </a:srgbClr>
            </a:gs>
          </a:gsLst>
          <a:lin ang="5400000" scaled="1"/>
          <a:tileRect/>
        </a:gradFill>
        <a:ln>
          <a:noFill/>
        </a:ln>
        <a:effectLst>
          <a:outerShdw blurRad="63500" sx="102000" sy="102000" algn="ctr" rotWithShape="0">
            <a:prstClr val="black">
              <a:alpha val="40000"/>
            </a:prstClr>
          </a:outerShdw>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b="1" kern="1200" dirty="0">
              <a:solidFill>
                <a:schemeClr val="tx1"/>
              </a:solidFill>
              <a:latin typeface="Arial" panose="020B0604020202020204" pitchFamily="34" charset="0"/>
              <a:cs typeface="Arial" panose="020B0604020202020204" pitchFamily="34" charset="0"/>
            </a:rPr>
            <a:t>Estado Nutricional</a:t>
          </a:r>
        </a:p>
      </dsp:txBody>
      <dsp:txXfrm>
        <a:off x="459328" y="1686"/>
        <a:ext cx="3776606" cy="2265964"/>
      </dsp:txXfrm>
    </dsp:sp>
    <dsp:sp modelId="{B998281B-52E7-5B44-BEFD-35501CC6E68D}">
      <dsp:nvSpPr>
        <dsp:cNvPr id="0" name=""/>
        <dsp:cNvSpPr/>
      </dsp:nvSpPr>
      <dsp:spPr>
        <a:xfrm>
          <a:off x="4613596" y="1686"/>
          <a:ext cx="3776606" cy="2265964"/>
        </a:xfrm>
        <a:prstGeom prst="rect">
          <a:avLst/>
        </a:prstGeom>
        <a:gradFill flip="none" rotWithShape="0">
          <a:gsLst>
            <a:gs pos="0">
              <a:srgbClr val="A0729E">
                <a:tint val="66000"/>
                <a:satMod val="160000"/>
              </a:srgbClr>
            </a:gs>
            <a:gs pos="50000">
              <a:srgbClr val="A0729E">
                <a:tint val="44500"/>
                <a:satMod val="160000"/>
              </a:srgbClr>
            </a:gs>
            <a:gs pos="100000">
              <a:srgbClr val="A0729E">
                <a:tint val="23500"/>
                <a:satMod val="160000"/>
              </a:srgbClr>
            </a:gs>
          </a:gsLst>
          <a:path path="circle">
            <a:fillToRect t="100000" r="100000"/>
          </a:path>
          <a:tileRect l="-100000" b="-100000"/>
        </a:gradFill>
        <a:ln>
          <a:noFill/>
        </a:ln>
        <a:effectLst>
          <a:outerShdw blurRad="63500" sx="102000" sy="102000" algn="ctr" rotWithShape="0">
            <a:prstClr val="black">
              <a:alpha val="40000"/>
            </a:prstClr>
          </a:outerShdw>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b="1" kern="1200" dirty="0">
              <a:solidFill>
                <a:schemeClr val="tx1"/>
              </a:solidFill>
              <a:latin typeface="Arial" panose="020B0604020202020204" pitchFamily="34" charset="0"/>
              <a:cs typeface="Arial" panose="020B0604020202020204" pitchFamily="34" charset="0"/>
            </a:rPr>
            <a:t>Condición Fisiopatológica</a:t>
          </a:r>
        </a:p>
        <a:p>
          <a:pPr marL="0" lvl="0" indent="0" algn="ctr" defTabSz="1066800">
            <a:lnSpc>
              <a:spcPct val="90000"/>
            </a:lnSpc>
            <a:spcBef>
              <a:spcPct val="0"/>
            </a:spcBef>
            <a:spcAft>
              <a:spcPct val="35000"/>
            </a:spcAft>
            <a:buNone/>
          </a:pPr>
          <a:r>
            <a:rPr lang="es-ES" sz="2400" b="1" kern="1200" dirty="0">
              <a:solidFill>
                <a:schemeClr val="tx1"/>
              </a:solidFill>
              <a:latin typeface="Arial" panose="020B0604020202020204" pitchFamily="34" charset="0"/>
              <a:cs typeface="Arial" panose="020B0604020202020204" pitchFamily="34" charset="0"/>
            </a:rPr>
            <a:t>(momento metabólico)</a:t>
          </a:r>
        </a:p>
      </dsp:txBody>
      <dsp:txXfrm>
        <a:off x="4613596" y="1686"/>
        <a:ext cx="3776606" cy="2265964"/>
      </dsp:txXfrm>
    </dsp:sp>
    <dsp:sp modelId="{673A4E5A-83D0-6E46-8075-FD6D0F09E1F2}">
      <dsp:nvSpPr>
        <dsp:cNvPr id="0" name=""/>
        <dsp:cNvSpPr/>
      </dsp:nvSpPr>
      <dsp:spPr>
        <a:xfrm>
          <a:off x="459328" y="2645311"/>
          <a:ext cx="3776606" cy="2265964"/>
        </a:xfrm>
        <a:prstGeom prst="rect">
          <a:avLst/>
        </a:prstGeom>
        <a:gradFill flip="none" rotWithShape="0">
          <a:gsLst>
            <a:gs pos="0">
              <a:srgbClr val="A0729E">
                <a:tint val="66000"/>
                <a:satMod val="160000"/>
              </a:srgbClr>
            </a:gs>
            <a:gs pos="50000">
              <a:srgbClr val="A0729E">
                <a:tint val="44500"/>
                <a:satMod val="160000"/>
              </a:srgbClr>
            </a:gs>
            <a:gs pos="100000">
              <a:srgbClr val="A0729E">
                <a:tint val="23500"/>
                <a:satMod val="160000"/>
              </a:srgbClr>
            </a:gs>
          </a:gsLst>
          <a:lin ang="18900000" scaled="1"/>
          <a:tileRect/>
        </a:gradFill>
        <a:ln>
          <a:noFill/>
        </a:ln>
        <a:effectLst>
          <a:outerShdw blurRad="63500" sx="102000" sy="102000" algn="ctr" rotWithShape="0">
            <a:prstClr val="black">
              <a:alpha val="40000"/>
            </a:prstClr>
          </a:outerShdw>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b="1" kern="1200" dirty="0">
              <a:solidFill>
                <a:schemeClr val="tx1"/>
              </a:solidFill>
              <a:latin typeface="Arial" panose="020B0604020202020204" pitchFamily="34" charset="0"/>
              <a:cs typeface="Arial" panose="020B0604020202020204" pitchFamily="34" charset="0"/>
            </a:rPr>
            <a:t>Consumo de Alimentos vs. Requerimiento</a:t>
          </a:r>
        </a:p>
      </dsp:txBody>
      <dsp:txXfrm>
        <a:off x="459328" y="2645311"/>
        <a:ext cx="3776606" cy="2265964"/>
      </dsp:txXfrm>
    </dsp:sp>
    <dsp:sp modelId="{27543598-B6FA-C74B-8CC1-04D50877DD46}">
      <dsp:nvSpPr>
        <dsp:cNvPr id="0" name=""/>
        <dsp:cNvSpPr/>
      </dsp:nvSpPr>
      <dsp:spPr>
        <a:xfrm>
          <a:off x="4613596" y="2645311"/>
          <a:ext cx="3776606" cy="2265964"/>
        </a:xfrm>
        <a:prstGeom prst="rect">
          <a:avLst/>
        </a:prstGeom>
        <a:gradFill flip="none" rotWithShape="0">
          <a:gsLst>
            <a:gs pos="0">
              <a:srgbClr val="D569C3">
                <a:tint val="66000"/>
                <a:satMod val="160000"/>
              </a:srgbClr>
            </a:gs>
            <a:gs pos="50000">
              <a:srgbClr val="D569C3">
                <a:tint val="44500"/>
                <a:satMod val="160000"/>
              </a:srgbClr>
            </a:gs>
            <a:gs pos="100000">
              <a:srgbClr val="D569C3">
                <a:tint val="23500"/>
                <a:satMod val="160000"/>
              </a:srgbClr>
            </a:gs>
          </a:gsLst>
          <a:lin ang="16200000" scaled="1"/>
          <a:tileRect/>
        </a:gradFill>
        <a:ln>
          <a:noFill/>
        </a:ln>
        <a:effectLst>
          <a:outerShdw blurRad="63500" sx="102000" sy="102000" algn="ctr" rotWithShape="0">
            <a:prstClr val="black">
              <a:alpha val="40000"/>
            </a:prstClr>
          </a:outerShdw>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s-ES" sz="2400" b="1" kern="1200" dirty="0">
              <a:solidFill>
                <a:schemeClr val="tx1"/>
              </a:solidFill>
              <a:latin typeface="Arial" panose="020B0604020202020204" pitchFamily="34" charset="0"/>
              <a:cs typeface="Arial" panose="020B0604020202020204" pitchFamily="34" charset="0"/>
            </a:rPr>
            <a:t>Evidencia Disponible</a:t>
          </a:r>
        </a:p>
      </dsp:txBody>
      <dsp:txXfrm>
        <a:off x="4613596" y="2645311"/>
        <a:ext cx="3776606" cy="22659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562D4A-A5D2-DC47-813C-CEE760F133CD}">
      <dsp:nvSpPr>
        <dsp:cNvPr id="0" name=""/>
        <dsp:cNvSpPr/>
      </dsp:nvSpPr>
      <dsp:spPr>
        <a:xfrm>
          <a:off x="3274180" y="170"/>
          <a:ext cx="1932406" cy="834655"/>
        </a:xfrm>
        <a:prstGeom prst="roundRect">
          <a:avLst/>
        </a:prstGeom>
        <a:solidFill>
          <a:schemeClr val="bg1">
            <a:lumMod val="8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Pre contemplación</a:t>
          </a:r>
        </a:p>
      </dsp:txBody>
      <dsp:txXfrm>
        <a:off x="3314924" y="40914"/>
        <a:ext cx="1850918" cy="753167"/>
      </dsp:txXfrm>
    </dsp:sp>
    <dsp:sp modelId="{8320AA92-DFD5-9747-B32F-0ADF28EEB417}">
      <dsp:nvSpPr>
        <dsp:cNvPr id="0" name=""/>
        <dsp:cNvSpPr/>
      </dsp:nvSpPr>
      <dsp:spPr>
        <a:xfrm>
          <a:off x="2273861" y="417498"/>
          <a:ext cx="3933043" cy="3933043"/>
        </a:xfrm>
        <a:custGeom>
          <a:avLst/>
          <a:gdLst/>
          <a:ahLst/>
          <a:cxnLst/>
          <a:rect l="0" t="0" r="0" b="0"/>
          <a:pathLst>
            <a:path>
              <a:moveTo>
                <a:pt x="3021693" y="307057"/>
              </a:moveTo>
              <a:arcTo wR="1966521" hR="1966521" stAng="18147017" swAng="546702"/>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021151C2-8CBC-754A-BE6E-2C4BA2D457F4}">
      <dsp:nvSpPr>
        <dsp:cNvPr id="0" name=""/>
        <dsp:cNvSpPr/>
      </dsp:nvSpPr>
      <dsp:spPr>
        <a:xfrm>
          <a:off x="5194948" y="983431"/>
          <a:ext cx="1496986" cy="834655"/>
        </a:xfrm>
        <a:prstGeom prst="roundRect">
          <a:avLst/>
        </a:prstGeom>
        <a:solidFill>
          <a:schemeClr val="bg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Contemplación</a:t>
          </a:r>
        </a:p>
      </dsp:txBody>
      <dsp:txXfrm>
        <a:off x="5235692" y="1024175"/>
        <a:ext cx="1415498" cy="753167"/>
      </dsp:txXfrm>
    </dsp:sp>
    <dsp:sp modelId="{B2AD06C0-AE04-B647-B419-D5DC36A19F0F}">
      <dsp:nvSpPr>
        <dsp:cNvPr id="0" name=""/>
        <dsp:cNvSpPr/>
      </dsp:nvSpPr>
      <dsp:spPr>
        <a:xfrm>
          <a:off x="2273861" y="417498"/>
          <a:ext cx="3933043" cy="3933043"/>
        </a:xfrm>
        <a:custGeom>
          <a:avLst/>
          <a:gdLst/>
          <a:ahLst/>
          <a:cxnLst/>
          <a:rect l="0" t="0" r="0" b="0"/>
          <a:pathLst>
            <a:path>
              <a:moveTo>
                <a:pt x="3902388" y="1620652"/>
              </a:moveTo>
              <a:arcTo wR="1966521" hR="1966521" stAng="20992212" swAng="1215577"/>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D10B1467-7158-F047-BB01-7D478386B4B5}">
      <dsp:nvSpPr>
        <dsp:cNvPr id="0" name=""/>
        <dsp:cNvSpPr/>
      </dsp:nvSpPr>
      <dsp:spPr>
        <a:xfrm>
          <a:off x="5301398" y="2949953"/>
          <a:ext cx="1284084" cy="834655"/>
        </a:xfrm>
        <a:prstGeom prst="roundRect">
          <a:avLst/>
        </a:prstGeom>
        <a:solidFill>
          <a:schemeClr val="bg1">
            <a:lumMod val="8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Preparación</a:t>
          </a:r>
        </a:p>
      </dsp:txBody>
      <dsp:txXfrm>
        <a:off x="5342142" y="2990697"/>
        <a:ext cx="1202596" cy="753167"/>
      </dsp:txXfrm>
    </dsp:sp>
    <dsp:sp modelId="{B3ADF168-5443-8243-875B-8E807253629B}">
      <dsp:nvSpPr>
        <dsp:cNvPr id="0" name=""/>
        <dsp:cNvSpPr/>
      </dsp:nvSpPr>
      <dsp:spPr>
        <a:xfrm>
          <a:off x="2273861" y="417498"/>
          <a:ext cx="3933043" cy="3933043"/>
        </a:xfrm>
        <a:custGeom>
          <a:avLst/>
          <a:gdLst/>
          <a:ahLst/>
          <a:cxnLst/>
          <a:rect l="0" t="0" r="0" b="0"/>
          <a:pathLst>
            <a:path>
              <a:moveTo>
                <a:pt x="3217935" y="3483482"/>
              </a:moveTo>
              <a:arcTo wR="1966521" hR="1966521" stAng="3028749" swAng="924094"/>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0FCF9579-4190-9C47-81FC-D9959E7A6CF8}">
      <dsp:nvSpPr>
        <dsp:cNvPr id="0" name=""/>
        <dsp:cNvSpPr/>
      </dsp:nvSpPr>
      <dsp:spPr>
        <a:xfrm>
          <a:off x="3598340" y="3933214"/>
          <a:ext cx="1284084" cy="834655"/>
        </a:xfrm>
        <a:prstGeom prst="roundRect">
          <a:avLst/>
        </a:prstGeom>
        <a:solidFill>
          <a:schemeClr val="bg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Acción</a:t>
          </a:r>
        </a:p>
      </dsp:txBody>
      <dsp:txXfrm>
        <a:off x="3639084" y="3973958"/>
        <a:ext cx="1202596" cy="753167"/>
      </dsp:txXfrm>
    </dsp:sp>
    <dsp:sp modelId="{6CA76EB3-0D23-8A48-B297-BCDAA818DE5F}">
      <dsp:nvSpPr>
        <dsp:cNvPr id="0" name=""/>
        <dsp:cNvSpPr/>
      </dsp:nvSpPr>
      <dsp:spPr>
        <a:xfrm>
          <a:off x="2273861" y="417498"/>
          <a:ext cx="3933043" cy="3933043"/>
        </a:xfrm>
        <a:custGeom>
          <a:avLst/>
          <a:gdLst/>
          <a:ahLst/>
          <a:cxnLst/>
          <a:rect l="0" t="0" r="0" b="0"/>
          <a:pathLst>
            <a:path>
              <a:moveTo>
                <a:pt x="1162926" y="3761359"/>
              </a:moveTo>
              <a:arcTo wR="1966521" hR="1966521" stAng="6847157" swAng="924094"/>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34F312CC-3DEC-884C-9261-D5506634C80E}">
      <dsp:nvSpPr>
        <dsp:cNvPr id="0" name=""/>
        <dsp:cNvSpPr/>
      </dsp:nvSpPr>
      <dsp:spPr>
        <a:xfrm>
          <a:off x="1736929" y="2949953"/>
          <a:ext cx="1600791" cy="834655"/>
        </a:xfrm>
        <a:prstGeom prst="roundRect">
          <a:avLst/>
        </a:prstGeom>
        <a:solidFill>
          <a:schemeClr val="bg1">
            <a:lumMod val="8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Mantenimiento</a:t>
          </a:r>
        </a:p>
      </dsp:txBody>
      <dsp:txXfrm>
        <a:off x="1777673" y="2990697"/>
        <a:ext cx="1519303" cy="753167"/>
      </dsp:txXfrm>
    </dsp:sp>
    <dsp:sp modelId="{B43754B4-5B04-C244-AD51-A0256A788303}">
      <dsp:nvSpPr>
        <dsp:cNvPr id="0" name=""/>
        <dsp:cNvSpPr/>
      </dsp:nvSpPr>
      <dsp:spPr>
        <a:xfrm>
          <a:off x="2273861" y="417498"/>
          <a:ext cx="3933043" cy="3933043"/>
        </a:xfrm>
        <a:custGeom>
          <a:avLst/>
          <a:gdLst/>
          <a:ahLst/>
          <a:cxnLst/>
          <a:rect l="0" t="0" r="0" b="0"/>
          <a:pathLst>
            <a:path>
              <a:moveTo>
                <a:pt x="30654" y="2312391"/>
              </a:moveTo>
              <a:arcTo wR="1966521" hR="1966521" stAng="10192212" swAng="1215577"/>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 modelId="{AD8C2E1F-F18B-B846-82BA-1647490D6FF6}">
      <dsp:nvSpPr>
        <dsp:cNvPr id="0" name=""/>
        <dsp:cNvSpPr/>
      </dsp:nvSpPr>
      <dsp:spPr>
        <a:xfrm>
          <a:off x="1895283" y="983431"/>
          <a:ext cx="1284084" cy="834655"/>
        </a:xfrm>
        <a:prstGeom prst="roundRect">
          <a:avLst/>
        </a:prstGeom>
        <a:solidFill>
          <a:schemeClr val="bg1">
            <a:lumMod val="75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dirty="0">
              <a:solidFill>
                <a:schemeClr val="tx1"/>
              </a:solidFill>
            </a:rPr>
            <a:t>Recaída</a:t>
          </a:r>
        </a:p>
      </dsp:txBody>
      <dsp:txXfrm>
        <a:off x="1936027" y="1024175"/>
        <a:ext cx="1202596" cy="753167"/>
      </dsp:txXfrm>
    </dsp:sp>
    <dsp:sp modelId="{F81D7493-E5BD-3A40-ACC7-4842DCB5A945}">
      <dsp:nvSpPr>
        <dsp:cNvPr id="0" name=""/>
        <dsp:cNvSpPr/>
      </dsp:nvSpPr>
      <dsp:spPr>
        <a:xfrm>
          <a:off x="2273861" y="417498"/>
          <a:ext cx="3933043" cy="3933043"/>
        </a:xfrm>
        <a:custGeom>
          <a:avLst/>
          <a:gdLst/>
          <a:ahLst/>
          <a:cxnLst/>
          <a:rect l="0" t="0" r="0" b="0"/>
          <a:pathLst>
            <a:path>
              <a:moveTo>
                <a:pt x="661872" y="495094"/>
              </a:moveTo>
              <a:arcTo wR="1966521" hR="1966521" stAng="13706281" swAng="546702"/>
            </a:path>
          </a:pathLst>
        </a:custGeom>
        <a:noFill/>
        <a:ln w="38100" cap="flat" cmpd="sng" algn="ctr">
          <a:solidFill>
            <a:schemeClr val="tx1"/>
          </a:solidFill>
          <a:prstDash val="solid"/>
          <a:miter lim="800000"/>
          <a:tailEnd type="arrow"/>
        </a:ln>
        <a:effectLst/>
        <a:scene3d>
          <a:camera prst="orthographicFront"/>
          <a:lightRig rig="flat" dir="t"/>
        </a:scene3d>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2.pn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35F640-C3FA-D04F-B867-200D6BE47A1E}" type="datetimeFigureOut">
              <a:rPr lang="es-CO" smtClean="0"/>
              <a:t>20/10/20</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C7B178-C85D-B543-8B26-03DDE6D070A3}" type="slidenum">
              <a:rPr lang="es-CO" smtClean="0"/>
              <a:t>‹Nº›</a:t>
            </a:fld>
            <a:endParaRPr lang="es-CO"/>
          </a:p>
        </p:txBody>
      </p:sp>
    </p:spTree>
    <p:extLst>
      <p:ext uri="{BB962C8B-B14F-4D97-AF65-F5344CB8AC3E}">
        <p14:creationId xmlns:p14="http://schemas.microsoft.com/office/powerpoint/2010/main" val="3569348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FBC7B178-C85D-B543-8B26-03DDE6D070A3}" type="slidenum">
              <a:rPr lang="es-CO" smtClean="0"/>
              <a:t>1</a:t>
            </a:fld>
            <a:endParaRPr lang="es-CO"/>
          </a:p>
        </p:txBody>
      </p:sp>
    </p:spTree>
    <p:extLst>
      <p:ext uri="{BB962C8B-B14F-4D97-AF65-F5344CB8AC3E}">
        <p14:creationId xmlns:p14="http://schemas.microsoft.com/office/powerpoint/2010/main" val="2378289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Este es un estudio realizado</a:t>
            </a:r>
            <a:r>
              <a:rPr lang="es-ES" baseline="0" dirty="0"/>
              <a:t> en Bogotá-Colombia donde se revisaron los manuales de dietas de 6 instituciones hospitalarias y se encontró poca uniformidad en los mismos. Una variabilidad de 11 a 37 tipos de dietas diferentes. El 81% de esas dietas reportaban análisis nutricional y al compararlo con la recomendación de energía para la población colombiana solo 4 dietas cubrían el requerimiento. </a:t>
            </a:r>
          </a:p>
          <a:p>
            <a:endParaRPr lang="es-ES" baseline="0" dirty="0"/>
          </a:p>
          <a:p>
            <a:r>
              <a:rPr lang="es-ES" baseline="0" dirty="0"/>
              <a:t>Esto ratifica que las modificaciones </a:t>
            </a:r>
            <a:r>
              <a:rPr lang="es-ES" baseline="0" dirty="0" err="1"/>
              <a:t>dietarias</a:t>
            </a:r>
            <a:r>
              <a:rPr lang="es-ES" baseline="0" dirty="0"/>
              <a:t> en términos generales tienden a restringir el aporte nutricional, con el agravante de que se administran a población enferma con aumento del requerimiento.</a:t>
            </a:r>
          </a:p>
          <a:p>
            <a:endParaRPr lang="es-ES" baseline="0" dirty="0"/>
          </a:p>
          <a:p>
            <a:r>
              <a:rPr lang="es-ES" baseline="0" dirty="0"/>
              <a:t>De ahí que valga la pena hacerse algunas preguntas con respecto al desarrollo e implementación de estas dietas.</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12</a:t>
            </a:fld>
            <a:endParaRPr lang="es-ES"/>
          </a:p>
        </p:txBody>
      </p:sp>
    </p:spTree>
    <p:extLst>
      <p:ext uri="{BB962C8B-B14F-4D97-AF65-F5344CB8AC3E}">
        <p14:creationId xmlns:p14="http://schemas.microsoft.com/office/powerpoint/2010/main" val="126646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Resaltar como</a:t>
            </a:r>
            <a:r>
              <a:rPr lang="es-ES" baseline="0" dirty="0"/>
              <a:t> aún en países diferentes al nuestro la alimentación ofrecida no cumple las expectativas de los pacientes, no cumple su objetivo de cubrir las necesidades nutricionales y puede tener impacto negativo en la salud.</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13</a:t>
            </a:fld>
            <a:endParaRPr lang="es-ES"/>
          </a:p>
        </p:txBody>
      </p:sp>
    </p:spTree>
    <p:extLst>
      <p:ext uri="{BB962C8B-B14F-4D97-AF65-F5344CB8AC3E}">
        <p14:creationId xmlns:p14="http://schemas.microsoft.com/office/powerpoint/2010/main" val="2572154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Las dietas modificadas</a:t>
            </a:r>
            <a:r>
              <a:rPr lang="es-ES" baseline="0" dirty="0"/>
              <a:t> en textura al requerir procesos como decorticado, sobre cocción, licuado, tamizado pierden la calidad nutricional </a:t>
            </a:r>
            <a:r>
              <a:rPr lang="es-ES" i="1" baseline="0" dirty="0"/>
              <a:t>vs.</a:t>
            </a:r>
            <a:r>
              <a:rPr lang="es-ES" baseline="0" dirty="0"/>
              <a:t> la misma cantidad de alimentos sin modificación alguna.</a:t>
            </a:r>
          </a:p>
          <a:p>
            <a:r>
              <a:rPr lang="es-ES" baseline="0" dirty="0"/>
              <a:t>Estos dos estudios muestran la evidencia al respecto.</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14</a:t>
            </a:fld>
            <a:endParaRPr lang="es-ES"/>
          </a:p>
        </p:txBody>
      </p:sp>
    </p:spTree>
    <p:extLst>
      <p:ext uri="{BB962C8B-B14F-4D97-AF65-F5344CB8AC3E}">
        <p14:creationId xmlns:p14="http://schemas.microsoft.com/office/powerpoint/2010/main" val="2619473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 diapositiva</a:t>
            </a:r>
            <a:r>
              <a:rPr lang="es-ES" baseline="0" dirty="0"/>
              <a:t> muestra cuatro estudios que respaldan: </a:t>
            </a:r>
          </a:p>
          <a:p>
            <a:endParaRPr lang="es-ES" baseline="0" dirty="0"/>
          </a:p>
          <a:p>
            <a:pPr marL="171450" indent="-171450">
              <a:buFont typeface="Arial" panose="020B0604020202020204" pitchFamily="34" charset="0"/>
              <a:buChar char="•"/>
            </a:pPr>
            <a:r>
              <a:rPr lang="es-ES" baseline="0" dirty="0"/>
              <a:t>La inadecuada prescripción </a:t>
            </a:r>
            <a:r>
              <a:rPr lang="es-ES" baseline="0" dirty="0" err="1"/>
              <a:t>dietaria</a:t>
            </a:r>
            <a:r>
              <a:rPr lang="es-ES" baseline="0" dirty="0"/>
              <a:t>.</a:t>
            </a:r>
          </a:p>
          <a:p>
            <a:pPr marL="171450" indent="-171450">
              <a:buFont typeface="Arial" panose="020B0604020202020204" pitchFamily="34" charset="0"/>
              <a:buChar char="•"/>
            </a:pPr>
            <a:r>
              <a:rPr lang="es-ES" baseline="0" dirty="0"/>
              <a:t>La importancia de la presentación de los alimentos y el brindar utensilios adecuados.</a:t>
            </a:r>
          </a:p>
          <a:p>
            <a:pPr marL="171450" indent="-171450">
              <a:buFont typeface="Arial" panose="020B0604020202020204" pitchFamily="34" charset="0"/>
              <a:buChar char="•"/>
            </a:pPr>
            <a:r>
              <a:rPr lang="es-ES" baseline="0" dirty="0"/>
              <a:t>El impacto de la manipulación de alimentos buscando la modificación de textura.</a:t>
            </a:r>
          </a:p>
        </p:txBody>
      </p:sp>
      <p:sp>
        <p:nvSpPr>
          <p:cNvPr id="4" name="Marcador de número de diapositiva 3"/>
          <p:cNvSpPr>
            <a:spLocks noGrp="1"/>
          </p:cNvSpPr>
          <p:nvPr>
            <p:ph type="sldNum" sz="quarter" idx="10"/>
          </p:nvPr>
        </p:nvSpPr>
        <p:spPr/>
        <p:txBody>
          <a:bodyPr/>
          <a:lstStyle/>
          <a:p>
            <a:fld id="{893292B8-6D28-994D-8C9C-E1DF50490A47}" type="slidenum">
              <a:rPr lang="es-ES" smtClean="0"/>
              <a:t>15</a:t>
            </a:fld>
            <a:endParaRPr lang="es-ES"/>
          </a:p>
        </p:txBody>
      </p:sp>
    </p:spTree>
    <p:extLst>
      <p:ext uri="{BB962C8B-B14F-4D97-AF65-F5344CB8AC3E}">
        <p14:creationId xmlns:p14="http://schemas.microsoft.com/office/powerpoint/2010/main" val="14200825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Marcador de imagen de diapositiva 1">
            <a:extLst>
              <a:ext uri="{FF2B5EF4-FFF2-40B4-BE49-F238E27FC236}">
                <a16:creationId xmlns:a16="http://schemas.microsoft.com/office/drawing/2014/main" id="{61866B4E-E27F-3A45-A995-21BEF56A7133}"/>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6" name="Marcador de notas 2">
            <a:extLst>
              <a:ext uri="{FF2B5EF4-FFF2-40B4-BE49-F238E27FC236}">
                <a16:creationId xmlns:a16="http://schemas.microsoft.com/office/drawing/2014/main" id="{BB958B96-B849-B848-91E4-C50D2ADD420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dirty="0">
                <a:ea typeface="ＭＳ Ｐゴシック" panose="020B0600070205080204" pitchFamily="34" charset="-128"/>
              </a:rPr>
              <a:t>El objetivo de este estudio es identificar las variables asociadas con pérdida y ganancia de peso en la post hospitalización</a:t>
            </a:r>
          </a:p>
          <a:p>
            <a:endParaRPr lang="es-ES" altLang="es-CO" b="1" dirty="0">
              <a:ea typeface="ＭＳ Ｐゴシック" panose="020B0600070205080204" pitchFamily="34" charset="-128"/>
            </a:endParaRPr>
          </a:p>
          <a:p>
            <a:r>
              <a:rPr lang="es-ES" altLang="es-CO" b="1" dirty="0">
                <a:ea typeface="ＭＳ Ｐゴシック" panose="020B0600070205080204" pitchFamily="34" charset="-128"/>
              </a:rPr>
              <a:t>A total of 922 medical </a:t>
            </a:r>
            <a:r>
              <a:rPr lang="es-ES" altLang="es-CO" b="1" dirty="0" err="1">
                <a:ea typeface="ＭＳ Ｐゴシック" panose="020B0600070205080204" pitchFamily="34" charset="-128"/>
              </a:rPr>
              <a:t>or</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surgical</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patients</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were</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recruited</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from</a:t>
            </a:r>
            <a:r>
              <a:rPr lang="es-ES" altLang="es-CO" b="1" dirty="0">
                <a:ea typeface="ＭＳ Ｐゴシック" panose="020B0600070205080204" pitchFamily="34" charset="-128"/>
              </a:rPr>
              <a:t> 16 </a:t>
            </a:r>
            <a:r>
              <a:rPr lang="es-ES" altLang="es-CO" b="1" dirty="0" err="1">
                <a:ea typeface="ＭＳ Ｐゴシック" panose="020B0600070205080204" pitchFamily="34" charset="-128"/>
              </a:rPr>
              <a:t>acute</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care</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hospitals</a:t>
            </a:r>
            <a:r>
              <a:rPr lang="es-ES" altLang="es-CO" b="1" dirty="0">
                <a:ea typeface="ＭＳ Ｐゴシック" panose="020B0600070205080204" pitchFamily="34" charset="-128"/>
              </a:rPr>
              <a:t> in 8 Canadian </a:t>
            </a:r>
            <a:r>
              <a:rPr lang="es-ES" altLang="es-CO" b="1" dirty="0" err="1">
                <a:ea typeface="ＭＳ Ｐゴシック" panose="020B0600070205080204" pitchFamily="34" charset="-128"/>
              </a:rPr>
              <a:t>provinces</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Telephone</a:t>
            </a:r>
            <a:r>
              <a:rPr lang="es-ES" altLang="es-CO" b="1" dirty="0">
                <a:ea typeface="ＭＳ Ｐゴシック" panose="020B0600070205080204" pitchFamily="34" charset="-128"/>
              </a:rPr>
              <a:t> interviews </a:t>
            </a:r>
            <a:r>
              <a:rPr lang="es-ES" altLang="es-CO" b="1" dirty="0" err="1">
                <a:ea typeface="ＭＳ Ｐゴシック" panose="020B0600070205080204" pitchFamily="34" charset="-128"/>
              </a:rPr>
              <a:t>were</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completed</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with</a:t>
            </a:r>
            <a:r>
              <a:rPr lang="es-ES" altLang="es-CO" b="1" dirty="0">
                <a:ea typeface="ＭＳ Ｐゴシック" panose="020B0600070205080204" pitchFamily="34" charset="-128"/>
              </a:rPr>
              <a:t> 747 (81</a:t>
            </a:r>
            <a:r>
              <a:rPr lang="es-ES" altLang="es-CO" dirty="0">
                <a:ea typeface="ＭＳ Ｐゴシック" panose="020B0600070205080204" pitchFamily="34" charset="-128"/>
              </a:rPr>
              <a:t>%</a:t>
            </a:r>
            <a:r>
              <a:rPr lang="es-ES" altLang="es-CO" b="1" dirty="0">
                <a:ea typeface="ＭＳ Ｐゴシック" panose="020B0600070205080204" pitchFamily="34" charset="-128"/>
              </a:rPr>
              <a:t>) </a:t>
            </a:r>
            <a:r>
              <a:rPr lang="es-ES" altLang="es-CO" b="1" dirty="0" err="1">
                <a:ea typeface="ＭＳ Ｐゴシック" panose="020B0600070205080204" pitchFamily="34" charset="-128"/>
              </a:rPr>
              <a:t>participants</a:t>
            </a:r>
            <a:r>
              <a:rPr lang="es-ES" altLang="es-CO" b="1" dirty="0">
                <a:ea typeface="ＭＳ Ｐゴシック" panose="020B0600070205080204" pitchFamily="34" charset="-128"/>
              </a:rPr>
              <a:t> 30 </a:t>
            </a:r>
            <a:r>
              <a:rPr lang="es-ES" altLang="es-CO" b="1" dirty="0" err="1">
                <a:ea typeface="ＭＳ Ｐゴシック" panose="020B0600070205080204" pitchFamily="34" charset="-128"/>
              </a:rPr>
              <a:t>days</a:t>
            </a:r>
            <a:r>
              <a:rPr lang="es-ES" altLang="es-CO" b="1" dirty="0">
                <a:ea typeface="ＭＳ Ｐゴシック" panose="020B0600070205080204" pitchFamily="34" charset="-128"/>
              </a:rPr>
              <a:t>.</a:t>
            </a:r>
            <a:endParaRPr lang="es-ES" altLang="es-CO" dirty="0">
              <a:ea typeface="ＭＳ Ｐゴシック" panose="020B0600070205080204" pitchFamily="34" charset="-128"/>
            </a:endParaRPr>
          </a:p>
          <a:p>
            <a:endParaRPr lang="es-ES" altLang="es-CO" dirty="0">
              <a:ea typeface="ＭＳ Ｐゴシック" panose="020B0600070205080204" pitchFamily="34" charset="-128"/>
            </a:endParaRPr>
          </a:p>
        </p:txBody>
      </p:sp>
      <p:sp>
        <p:nvSpPr>
          <p:cNvPr id="4" name="Marcador de número de diapositiva 3">
            <a:extLst>
              <a:ext uri="{FF2B5EF4-FFF2-40B4-BE49-F238E27FC236}">
                <a16:creationId xmlns:a16="http://schemas.microsoft.com/office/drawing/2014/main" id="{0EDCA020-9F0A-E345-9379-16135AEF6301}"/>
              </a:ext>
            </a:extLst>
          </p:cNvPr>
          <p:cNvSpPr>
            <a:spLocks noGrp="1"/>
          </p:cNvSpPr>
          <p:nvPr>
            <p:ph type="sldNum" sz="quarter" idx="5"/>
          </p:nvPr>
        </p:nvSpPr>
        <p:spPr/>
        <p:txBody>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eaLnBrk="1" hangingPunct="1"/>
            <a:fld id="{B0A24D1E-D86E-B04D-A9D9-F9E3C056F383}" type="slidenum">
              <a:rPr lang="es-ES" altLang="es-CO" sz="1200"/>
              <a:pPr eaLnBrk="1" hangingPunct="1"/>
              <a:t>16</a:t>
            </a:fld>
            <a:endParaRPr lang="es-ES" altLang="es-CO" sz="1200"/>
          </a:p>
        </p:txBody>
      </p:sp>
    </p:spTree>
    <p:extLst>
      <p:ext uri="{BB962C8B-B14F-4D97-AF65-F5344CB8AC3E}">
        <p14:creationId xmlns:p14="http://schemas.microsoft.com/office/powerpoint/2010/main" val="3845263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Con esta diapositiva se busca llevar al</a:t>
            </a:r>
            <a:r>
              <a:rPr lang="es-ES" baseline="0" dirty="0"/>
              <a:t> auditorio a la reflexión acerca de otras modificaciones nutricionales comunes y hasta dónde realmente se respetan los hábitos y la cultura de los pacientes.</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17</a:t>
            </a:fld>
            <a:endParaRPr lang="es-ES"/>
          </a:p>
        </p:txBody>
      </p:sp>
    </p:spTree>
    <p:extLst>
      <p:ext uri="{BB962C8B-B14F-4D97-AF65-F5344CB8AC3E}">
        <p14:creationId xmlns:p14="http://schemas.microsoft.com/office/powerpoint/2010/main" val="2053068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Esta diapositiva muestra cuáles son los objetivos que deben perseguir la alimentación hospitalaria y ambulatoria, hacer énfasis en que en los dos escenarios el mantenimiento o recuperación del estado nutricional debe ser la premisa.</a:t>
            </a:r>
          </a:p>
          <a:p>
            <a:r>
              <a:rPr lang="es-CO" dirty="0"/>
              <a:t>Aclarar que a pesar que la educación alimentaria debe darse durante la hospitalización, este no es el momento de hacer énfasis en la modificación de hábitos, objetivo que si persigue la educación nutricional ambulatoria.</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19</a:t>
            </a:fld>
            <a:endParaRPr lang="es-CO"/>
          </a:p>
        </p:txBody>
      </p:sp>
    </p:spTree>
    <p:extLst>
      <p:ext uri="{BB962C8B-B14F-4D97-AF65-F5344CB8AC3E}">
        <p14:creationId xmlns:p14="http://schemas.microsoft.com/office/powerpoint/2010/main" val="35231961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El modelo de atención nutricional hospitalario y ambulatorio debe responder a objetivos en común de todos los profesionales involucrados en el cuidado de los pacientes.</a:t>
            </a:r>
          </a:p>
          <a:p>
            <a:r>
              <a:rPr lang="es-CO" dirty="0"/>
              <a:t>En el caso de los pacientes ambulatorios, el servicio de alimentación es reemplazado por la disponibilidad y recursos alimentarios en casa</a:t>
            </a:r>
          </a:p>
          <a:p>
            <a:r>
              <a:rPr lang="es-CO" dirty="0"/>
              <a:t>Se deben generar relaciones con todos los profesionales con un punto en común: el bienestar del paciente.</a:t>
            </a:r>
          </a:p>
          <a:p>
            <a:r>
              <a:rPr lang="es-CO" dirty="0"/>
              <a:t>Recordar al auditorio que todos los profesionales deben replicar el mismo mensaje.</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20</a:t>
            </a:fld>
            <a:endParaRPr lang="es-CO"/>
          </a:p>
        </p:txBody>
      </p:sp>
    </p:spTree>
    <p:extLst>
      <p:ext uri="{BB962C8B-B14F-4D97-AF65-F5344CB8AC3E}">
        <p14:creationId xmlns:p14="http://schemas.microsoft.com/office/powerpoint/2010/main" val="18015145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Recordar que todo tratamiento dietario debe estar basado en los principios de la alimentación saludable.</a:t>
            </a:r>
          </a:p>
          <a:p>
            <a:endParaRPr lang="es-CO" dirty="0"/>
          </a:p>
          <a:p>
            <a:r>
              <a:rPr lang="es-CO" dirty="0"/>
              <a:t>Completa: incluir todos los grupos de alimentos</a:t>
            </a:r>
          </a:p>
          <a:p>
            <a:r>
              <a:rPr lang="es-CO" dirty="0"/>
              <a:t>Equilibrada: guardar una proporción en los macronutrientes, que puede ser modificada de acuerdo a la evidencia clínica. Pero no eliminar por completo ningún nutriente</a:t>
            </a:r>
          </a:p>
          <a:p>
            <a:r>
              <a:rPr lang="es-CO" dirty="0"/>
              <a:t>Suficiente: para cubrir las necesidades nutricionales del individuo</a:t>
            </a:r>
          </a:p>
          <a:p>
            <a:r>
              <a:rPr lang="es-CO" dirty="0"/>
              <a:t>Adecuada: de acuerdo al momento metabólico del indiviudo. Hace referencia a texturas, presentación, utensilios adecuados</a:t>
            </a:r>
          </a:p>
          <a:p>
            <a:endParaRPr lang="es-CO" dirty="0"/>
          </a:p>
          <a:p>
            <a:r>
              <a:rPr lang="es-CO" dirty="0"/>
              <a:t>Hacer un llamado a preguntarse si las dietas hospitalarias restrictivas cumplen con estas condiciones. Igualmente si los planes ambulatorios buscan la pérdida de peso o el control metabólico, cumplen con ser dietas CESA.</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21</a:t>
            </a:fld>
            <a:endParaRPr lang="es-CO"/>
          </a:p>
        </p:txBody>
      </p:sp>
    </p:spTree>
    <p:extLst>
      <p:ext uri="{BB962C8B-B14F-4D97-AF65-F5344CB8AC3E}">
        <p14:creationId xmlns:p14="http://schemas.microsoft.com/office/powerpoint/2010/main" val="20643659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 prescripción</a:t>
            </a:r>
            <a:r>
              <a:rPr lang="es-ES" baseline="0" dirty="0"/>
              <a:t> </a:t>
            </a:r>
            <a:r>
              <a:rPr lang="es-ES" baseline="0" dirty="0" err="1"/>
              <a:t>dietaria</a:t>
            </a:r>
            <a:r>
              <a:rPr lang="es-ES" baseline="0" dirty="0"/>
              <a:t> debe ser tan específica que no solo recupere el estado de salud sino que además prevenga el desarrollo de complicaciones derivadas tanto del proceso patológico como del estado nutricional.</a:t>
            </a:r>
          </a:p>
          <a:p>
            <a:endParaRPr lang="es-ES" baseline="0" dirty="0"/>
          </a:p>
          <a:p>
            <a:r>
              <a:rPr lang="es-ES" baseline="0" dirty="0"/>
              <a:t>El objetivo debe definirse de acuerdo a la condición fisiológica, el momento evolutivo de la patología, la presencia de comorbilidades y el impacto de estas en el estado actual y la condición de digestión y absorción de nutrientes.</a:t>
            </a:r>
            <a:endParaRPr lang="es-ES" dirty="0"/>
          </a:p>
        </p:txBody>
      </p:sp>
      <p:sp>
        <p:nvSpPr>
          <p:cNvPr id="4" name="Marcador de número de diapositiva 3"/>
          <p:cNvSpPr>
            <a:spLocks noGrp="1"/>
          </p:cNvSpPr>
          <p:nvPr>
            <p:ph type="sldNum" sz="quarter" idx="10"/>
          </p:nvPr>
        </p:nvSpPr>
        <p:spPr/>
        <p:txBody>
          <a:bodyPr/>
          <a:lstStyle/>
          <a:p>
            <a:fld id="{AF92400E-36D2-E842-A728-A9E1A520506D}" type="slidenum">
              <a:rPr lang="es-ES" smtClean="0"/>
              <a:t>22</a:t>
            </a:fld>
            <a:endParaRPr lang="es-ES"/>
          </a:p>
        </p:txBody>
      </p:sp>
    </p:spTree>
    <p:extLst>
      <p:ext uri="{BB962C8B-B14F-4D97-AF65-F5344CB8AC3E}">
        <p14:creationId xmlns:p14="http://schemas.microsoft.com/office/powerpoint/2010/main" val="408212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 diapositiva da inicio a</a:t>
            </a:r>
            <a:r>
              <a:rPr lang="es-ES" baseline="0" dirty="0"/>
              <a:t> la conferencia recordando que desde los inicios de la medicina se ha dado papel importante a la nutrición como parte del tratamiento  médico, por lo que incorporar un buen tratamiento nutricional garantizara en parte el éxito del tratamiento.</a:t>
            </a:r>
          </a:p>
          <a:p>
            <a:r>
              <a:rPr lang="es-ES" baseline="0" dirty="0"/>
              <a:t>El  término terapia médica nutricional es la forma actual de reconocer el papel que juega una adecuada prescripción dietaria en la prevención y tratamiento de patologías específicas. Pero adicionalmente esta descrita la importancia en la recuperación, evolución y pronóstico de enfermedades agudas y crónicas.</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3</a:t>
            </a:fld>
            <a:endParaRPr lang="es-ES"/>
          </a:p>
        </p:txBody>
      </p:sp>
    </p:spTree>
    <p:extLst>
      <p:ext uri="{BB962C8B-B14F-4D97-AF65-F5344CB8AC3E}">
        <p14:creationId xmlns:p14="http://schemas.microsoft.com/office/powerpoint/2010/main" val="802579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El tratamiento nutricional debe estar basado en una serie de consideraciones que definen las diferencias entre el tratamieno de uno u otro paciente. La diapositiva muestra las cuatro condiciones más importantes a tener en cuenta:</a:t>
            </a:r>
          </a:p>
          <a:p>
            <a:endParaRPr lang="es-CO" dirty="0"/>
          </a:p>
          <a:p>
            <a:r>
              <a:rPr lang="es-CO" b="1" dirty="0"/>
              <a:t>El estado nutricional:</a:t>
            </a:r>
            <a:r>
              <a:rPr lang="es-CO" dirty="0"/>
              <a:t> define si el paciente requiere por ejemplo un incremento  en el aporte calórico para favorecer la recuperación del estado nutricional.</a:t>
            </a:r>
          </a:p>
          <a:p>
            <a:endParaRPr lang="es-CO" b="1" dirty="0"/>
          </a:p>
          <a:p>
            <a:r>
              <a:rPr lang="es-CO" b="1" dirty="0"/>
              <a:t>Condición fisiopatológica:</a:t>
            </a:r>
            <a:r>
              <a:rPr lang="es-CO" dirty="0"/>
              <a:t> se refiere al momento metabólico del paciente, es decir si se aumentan o no los requerimientos, si es necesario realizar modificación de la distribución del valor calórico total de acuerdo a la utilización que se haga de los mismos.</a:t>
            </a:r>
          </a:p>
          <a:p>
            <a:endParaRPr lang="es-CO" dirty="0"/>
          </a:p>
          <a:p>
            <a:r>
              <a:rPr lang="es-CO" b="1" dirty="0"/>
              <a:t>Consumo de alimentos:</a:t>
            </a:r>
            <a:r>
              <a:rPr lang="es-CO" dirty="0"/>
              <a:t> hay que definir si el paciente consume la suficiente cantidad de alimentos para cubrir su demanda metabólica actual. Puede ocurrir el caso que un paciente exceda el consumo de acuerdo al gasto, esto es más común encontrarlo en pacientes ambulatorios.</a:t>
            </a:r>
          </a:p>
          <a:p>
            <a:endParaRPr lang="es-CO" dirty="0"/>
          </a:p>
          <a:p>
            <a:r>
              <a:rPr lang="es-CO" b="1" dirty="0"/>
              <a:t>Evidencia disponible:</a:t>
            </a:r>
            <a:r>
              <a:rPr lang="es-CO" dirty="0"/>
              <a:t> es posible que el paciente no requiera modificación de su tratamiento por los tres aspectos anteriores, pero si existe evidencia que sustente una u otra modificación, o el uso de nutrientes específicos, esto debe ser tenido en cuenta.</a:t>
            </a:r>
          </a:p>
          <a:p>
            <a:endParaRPr lang="es-CO" dirty="0"/>
          </a:p>
          <a:p>
            <a:r>
              <a:rPr lang="es-CO" dirty="0"/>
              <a:t>Este análisis permite defnir el objetivo del manejo.</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23</a:t>
            </a:fld>
            <a:endParaRPr lang="es-CO"/>
          </a:p>
        </p:txBody>
      </p:sp>
    </p:spTree>
    <p:extLst>
      <p:ext uri="{BB962C8B-B14F-4D97-AF65-F5344CB8AC3E}">
        <p14:creationId xmlns:p14="http://schemas.microsoft.com/office/powerpoint/2010/main" val="11698493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Siempre</a:t>
            </a:r>
            <a:r>
              <a:rPr lang="es-ES" baseline="0" dirty="0"/>
              <a:t> que se vaya a implementar un tratamiento nutricional, bien sea en un paciente ambulatorio u hospitalizado este debe responder a un objetivo claro (que se planteó en la diapositiva anterior). Se sugiere que los objetivos se planteen a corto, mediano y largo plazo.  </a:t>
            </a:r>
          </a:p>
          <a:p>
            <a:endParaRPr lang="es-ES" baseline="0" dirty="0"/>
          </a:p>
          <a:p>
            <a:r>
              <a:rPr lang="es-ES" baseline="0" dirty="0"/>
              <a:t>Las dietas pueden tener diferentes tipos de modificaciones, por ejemplo:</a:t>
            </a:r>
          </a:p>
          <a:p>
            <a:pPr marL="171450" indent="-171450">
              <a:buFont typeface="Arial" panose="020B0604020202020204" pitchFamily="34" charset="0"/>
              <a:buChar char="•"/>
            </a:pPr>
            <a:r>
              <a:rPr lang="es-ES" baseline="0" dirty="0"/>
              <a:t>En consistencia: dieta líquida, blanda.</a:t>
            </a:r>
          </a:p>
          <a:p>
            <a:pPr marL="171450" indent="-171450">
              <a:buFont typeface="Arial" panose="020B0604020202020204" pitchFamily="34" charset="0"/>
              <a:buChar char="•"/>
            </a:pPr>
            <a:r>
              <a:rPr lang="es-ES" baseline="0" dirty="0"/>
              <a:t>En nutrientes: baja en carbohidratos, alta en proteína.</a:t>
            </a:r>
          </a:p>
          <a:p>
            <a:pPr marL="171450" indent="-171450">
              <a:buFont typeface="Arial" panose="020B0604020202020204" pitchFamily="34" charset="0"/>
              <a:buChar char="•"/>
            </a:pPr>
            <a:r>
              <a:rPr lang="es-ES" baseline="0" dirty="0"/>
              <a:t>Enriquecimiento: se refiere a la adición de productos con el fin de mejorar la calidad nutricional de un alimento. Adición de untaduras, preparaciones fritas.</a:t>
            </a:r>
          </a:p>
          <a:p>
            <a:pPr marL="171450" indent="-171450">
              <a:buFont typeface="Arial" panose="020B0604020202020204" pitchFamily="34" charset="0"/>
              <a:buChar char="•"/>
            </a:pPr>
            <a:r>
              <a:rPr lang="es-ES" baseline="0" dirty="0"/>
              <a:t>Fortificación: se refiere al uso de módulos de nutrientes para mejorar el valor nutricional de un alimento o ración. Adición de módulos proteicos o de carbohidratos.</a:t>
            </a:r>
          </a:p>
          <a:p>
            <a:endParaRPr lang="es-ES" dirty="0"/>
          </a:p>
          <a:p>
            <a:r>
              <a:rPr lang="es-ES" dirty="0"/>
              <a:t>Las</a:t>
            </a:r>
            <a:r>
              <a:rPr lang="es-ES" baseline="0" dirty="0"/>
              <a:t> dietas terapéuticas son derivadas de la normal, deben cubrir las necesidades nutricionales de la población enferma (hospitalizada), deben responder a un objetivo nutricional claro y pueden ser de uso transitorio o permanente. En el paciente ambulatorio las modificaciones deben partir de la dieta estándar poblacional. Para el caso de Colombia una dieta promedio de 2000 Kcal.</a:t>
            </a:r>
          </a:p>
          <a:p>
            <a:endParaRPr lang="es-ES" baseline="0" dirty="0"/>
          </a:p>
          <a:p>
            <a:r>
              <a:rPr lang="es-ES" baseline="0" dirty="0"/>
              <a:t>Enfatizar que las necesidades nutricionales de la población enferma se modifican, generalmente se encuentran incrementadas.</a:t>
            </a:r>
            <a:endParaRPr lang="es-ES" dirty="0"/>
          </a:p>
          <a:p>
            <a:endParaRPr lang="es-ES" baseline="0" dirty="0"/>
          </a:p>
          <a:p>
            <a:r>
              <a:rPr lang="es-ES" baseline="0" dirty="0"/>
              <a:t>El paso siguiente a tener en cuenta es la suplementación nutricional oral o el soporte nutricional especializado (enteral o parenteral).</a:t>
            </a:r>
          </a:p>
          <a:p>
            <a:endParaRPr lang="es-ES" baseline="0" dirty="0"/>
          </a:p>
          <a:p>
            <a:r>
              <a:rPr lang="es-ES" baseline="0" dirty="0"/>
              <a:t>Recordar que un mismo paciente puede recibir varias de estas opciones de forma simultánea.</a:t>
            </a:r>
          </a:p>
          <a:p>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24</a:t>
            </a:fld>
            <a:endParaRPr lang="es-ES"/>
          </a:p>
        </p:txBody>
      </p:sp>
    </p:spTree>
    <p:extLst>
      <p:ext uri="{BB962C8B-B14F-4D97-AF65-F5344CB8AC3E}">
        <p14:creationId xmlns:p14="http://schemas.microsoft.com/office/powerpoint/2010/main" val="2546410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Antes</a:t>
            </a:r>
            <a:r>
              <a:rPr lang="es-ES" baseline="0" dirty="0"/>
              <a:t> de prescribir la alimentación de un paciente el profesional deberá responder objetivamente a algunos cuestionamientos, que lo guiarán a la mejor prescripción posible.</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25</a:t>
            </a:fld>
            <a:endParaRPr lang="es-ES"/>
          </a:p>
        </p:txBody>
      </p:sp>
    </p:spTree>
    <p:extLst>
      <p:ext uri="{BB962C8B-B14F-4D97-AF65-F5344CB8AC3E}">
        <p14:creationId xmlns:p14="http://schemas.microsoft.com/office/powerpoint/2010/main" val="33930057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a:t>
            </a:r>
            <a:r>
              <a:rPr lang="es-ES" baseline="0" dirty="0"/>
              <a:t> secuencia es una idea de cómo se deben implementar diferentes estrategias para lograr que el tratamiento nutricional responda a los objetivos de cuidado del paciente, minimizando el impacto de la enfermedad y contribuyendo a la pronta recuperación de los pacientes.</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26</a:t>
            </a:fld>
            <a:endParaRPr lang="es-ES"/>
          </a:p>
        </p:txBody>
      </p:sp>
    </p:spTree>
    <p:extLst>
      <p:ext uri="{BB962C8B-B14F-4D97-AF65-F5344CB8AC3E}">
        <p14:creationId xmlns:p14="http://schemas.microsoft.com/office/powerpoint/2010/main" val="24012675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Es muy importante reconocer que el tratamiento ambulatorio no acaba cuando finaliza la hospitalización, de ahí que se deban cumplir algunas estrategias para continuar el tratamiento nutricional al alta y lograr hacer conexión con el manejo ambulatorio.</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27</a:t>
            </a:fld>
            <a:endParaRPr lang="es-CO"/>
          </a:p>
        </p:txBody>
      </p:sp>
    </p:spTree>
    <p:extLst>
      <p:ext uri="{BB962C8B-B14F-4D97-AF65-F5344CB8AC3E}">
        <p14:creationId xmlns:p14="http://schemas.microsoft.com/office/powerpoint/2010/main" val="38183971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a:solidFill>
                  <a:schemeClr val="tx1"/>
                </a:solidFill>
                <a:effectLst/>
                <a:latin typeface="+mn-lt"/>
                <a:ea typeface="+mn-ea"/>
                <a:cs typeface="+mn-cs"/>
              </a:rPr>
              <a:t>Una alternativa de intervención nutricional  puede ser la aplicación del modelo transteórico, que permite ubicar a cada paciente en un momento determinado de cambio, donde se plantean objetivos y tareas específicas que le permiten pasar al siguiente nivel. </a:t>
            </a:r>
          </a:p>
          <a:p>
            <a:pPr lvl="0"/>
            <a:r>
              <a:rPr lang="es-CO" dirty="0"/>
              <a:t>El MT está fundamentado en la premisa básica de que el cambio comportamental es un proceso y que las personas tienen diversos niveles de motivación, de intención de cambio. Esto es lo que permite planear intervenciones y programas que responden a las necesidades particulares de los individuos dentro de su grupo social o contexto natural comunitario u organizacional. </a:t>
            </a:r>
            <a:endParaRPr lang="es-CO" sz="1200" kern="1200" dirty="0">
              <a:solidFill>
                <a:schemeClr val="tx1"/>
              </a:solidFill>
              <a:effectLst/>
              <a:latin typeface="+mn-lt"/>
              <a:ea typeface="+mn-ea"/>
              <a:cs typeface="+mn-cs"/>
            </a:endParaRPr>
          </a:p>
          <a:p>
            <a:endParaRPr lang="es-CO" dirty="0"/>
          </a:p>
        </p:txBody>
      </p:sp>
      <p:sp>
        <p:nvSpPr>
          <p:cNvPr id="4" name="Marcador de número de diapositiva 3"/>
          <p:cNvSpPr>
            <a:spLocks noGrp="1"/>
          </p:cNvSpPr>
          <p:nvPr>
            <p:ph type="sldNum" sz="quarter" idx="5"/>
          </p:nvPr>
        </p:nvSpPr>
        <p:spPr/>
        <p:txBody>
          <a:bodyPr/>
          <a:lstStyle/>
          <a:p>
            <a:fld id="{FBC7B178-C85D-B543-8B26-03DDE6D070A3}" type="slidenum">
              <a:rPr lang="es-CO" smtClean="0"/>
              <a:t>28</a:t>
            </a:fld>
            <a:endParaRPr lang="es-CO"/>
          </a:p>
        </p:txBody>
      </p:sp>
    </p:spTree>
    <p:extLst>
      <p:ext uri="{BB962C8B-B14F-4D97-AF65-F5344CB8AC3E}">
        <p14:creationId xmlns:p14="http://schemas.microsoft.com/office/powerpoint/2010/main" val="1462821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Este esquema permite seguir el paso a paso de la prescripción de alimentos a nivel ambulatorio, todo debe partir de la definición de objetivos, insisitir en los tiempos a cumplir las actividades.</a:t>
            </a:r>
          </a:p>
          <a:p>
            <a:endParaRPr lang="es-CO" dirty="0"/>
          </a:p>
          <a:p>
            <a:r>
              <a:rPr lang="es-CO" dirty="0"/>
              <a:t>Definir las actividades o tareas a cumplir por parte del paciente, no se recomiendan más de tres actividades por tiempo de consulta. Las tareas deben ser impartidas usando un lenguaje claro y conciso, asegurándose que el paciente y sus familiares entendieron el mensaje. En los controles evaluar los resultados en el cumplimiento de objetivos, si la meta se consiguió se avanza con las siguientes, si no se logra se debe reforzar la información, verificar los puntos que evitaron el cumplimiento de objetivos. No se recomienda avanzar con más actividades hasta tanto no se cumpla el objetivo.</a:t>
            </a:r>
          </a:p>
          <a:p>
            <a:endParaRPr lang="es-CO" dirty="0"/>
          </a:p>
          <a:p>
            <a:r>
              <a:rPr lang="es-CO" dirty="0"/>
              <a:t>Seguir este esquema ayudara realmente a individualizar el tratamiento nutricional.</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29</a:t>
            </a:fld>
            <a:endParaRPr lang="es-CO"/>
          </a:p>
        </p:txBody>
      </p:sp>
    </p:spTree>
    <p:extLst>
      <p:ext uri="{BB962C8B-B14F-4D97-AF65-F5344CB8AC3E}">
        <p14:creationId xmlns:p14="http://schemas.microsoft.com/office/powerpoint/2010/main" val="5916505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FBC7B178-C85D-B543-8B26-03DDE6D070A3}" type="slidenum">
              <a:rPr lang="es-CO" smtClean="0"/>
              <a:t>30</a:t>
            </a:fld>
            <a:endParaRPr lang="es-CO"/>
          </a:p>
        </p:txBody>
      </p:sp>
    </p:spTree>
    <p:extLst>
      <p:ext uri="{BB962C8B-B14F-4D97-AF65-F5344CB8AC3E}">
        <p14:creationId xmlns:p14="http://schemas.microsoft.com/office/powerpoint/2010/main" val="789924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Se reconoce el papel de la terapia nutricional, en las historias clínicas de los pacientes hospitalizados es el primer punto de las órdenes médicas y los profesionales que atienden consulta externa con frecuencia brindan recomendaciones nutricionales tendientes a mejorar el estado de salud. </a:t>
            </a:r>
          </a:p>
          <a:p>
            <a:r>
              <a:rPr lang="es-CO" dirty="0"/>
              <a:t>Es importante que tanto la prescripción dietaria en los hospitales como las recomendaciones nutricionales esten basadas en el momento metabólico de los pacientes y responder a unos objetivos puntuales, de tal manera que no se afecte el estado nutricional de los pacientes por realizar restricciones nutricionales muchas veces </a:t>
            </a:r>
            <a:r>
              <a:rPr lang="es-CO" dirty="0" err="1"/>
              <a:t>inncesarias</a:t>
            </a:r>
            <a:r>
              <a:rPr lang="es-CO" dirty="0"/>
              <a:t>.</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4</a:t>
            </a:fld>
            <a:endParaRPr lang="es-CO"/>
          </a:p>
        </p:txBody>
      </p:sp>
    </p:spTree>
    <p:extLst>
      <p:ext uri="{BB962C8B-B14F-4D97-AF65-F5344CB8AC3E}">
        <p14:creationId xmlns:p14="http://schemas.microsoft.com/office/powerpoint/2010/main" val="3088056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Este es un mensaje de refuerzo de la importancia de ser responsables en la prescripción dietaria.</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5</a:t>
            </a:fld>
            <a:endParaRPr lang="es-CO"/>
          </a:p>
        </p:txBody>
      </p:sp>
    </p:spTree>
    <p:extLst>
      <p:ext uri="{BB962C8B-B14F-4D97-AF65-F5344CB8AC3E}">
        <p14:creationId xmlns:p14="http://schemas.microsoft.com/office/powerpoint/2010/main" val="1329467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2008 las sociedades pertenecientes a FELANPE se reunieron y publicaron la Declaración de Cancún sobre el derecho a la nutrición en los hospitales.</a:t>
            </a:r>
          </a:p>
          <a:p>
            <a:endParaRPr lang="es-ES" dirty="0"/>
          </a:p>
          <a:p>
            <a:r>
              <a:rPr lang="es-ES" dirty="0"/>
              <a:t>La</a:t>
            </a:r>
            <a:r>
              <a:rPr lang="es-ES" baseline="0" dirty="0"/>
              <a:t> declaración de Cancún </a:t>
            </a:r>
            <a:r>
              <a:rPr lang="es-ES" baseline="0" dirty="0" err="1"/>
              <a:t>Felanpe</a:t>
            </a:r>
            <a:r>
              <a:rPr lang="es-ES" baseline="0" dirty="0"/>
              <a:t> 2008 resalta entre otros aspectos:</a:t>
            </a:r>
            <a:endParaRPr lang="es-ES" sz="120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s-ES" sz="1200" kern="1200" baseline="0" dirty="0">
                <a:solidFill>
                  <a:schemeClr val="tx1"/>
                </a:solidFill>
                <a:effectLst/>
                <a:latin typeface="+mn-lt"/>
                <a:ea typeface="+mn-ea"/>
                <a:cs typeface="+mn-cs"/>
              </a:rPr>
              <a:t>L</a:t>
            </a:r>
            <a:r>
              <a:rPr lang="es-ES" sz="1200" kern="1200" dirty="0">
                <a:solidFill>
                  <a:schemeClr val="tx1"/>
                </a:solidFill>
                <a:effectLst/>
                <a:latin typeface="+mn-lt"/>
                <a:ea typeface="+mn-ea"/>
                <a:cs typeface="+mn-cs"/>
              </a:rPr>
              <a:t>a atención nutricional no es una opción, es una necesidad impostergable para todo paciente. </a:t>
            </a:r>
          </a:p>
          <a:p>
            <a:pPr marL="171450" indent="-171450">
              <a:buFont typeface="Arial" panose="020B0604020202020204" pitchFamily="34" charset="0"/>
              <a:buChar char="•"/>
            </a:pPr>
            <a:r>
              <a:rPr lang="es-ES" sz="1200" kern="1200" dirty="0">
                <a:solidFill>
                  <a:schemeClr val="tx1"/>
                </a:solidFill>
                <a:effectLst/>
                <a:latin typeface="+mn-lt"/>
                <a:ea typeface="+mn-ea"/>
                <a:cs typeface="+mn-cs"/>
              </a:rPr>
              <a:t>El soporte nutricional es obligatorio para todo paciente malnutrido o en riesgo. </a:t>
            </a:r>
          </a:p>
          <a:p>
            <a:pPr marL="171450" indent="-171450">
              <a:buFont typeface="Arial" panose="020B0604020202020204" pitchFamily="34" charset="0"/>
              <a:buChar char="•"/>
            </a:pPr>
            <a:r>
              <a:rPr lang="es-ES" sz="1200" kern="1200" dirty="0">
                <a:solidFill>
                  <a:schemeClr val="tx1"/>
                </a:solidFill>
                <a:effectLst/>
                <a:latin typeface="+mn-lt"/>
                <a:ea typeface="+mn-ea"/>
                <a:cs typeface="+mn-cs"/>
              </a:rPr>
              <a:t>El cuidado nutricional del paciente hospitalizado requiere de la implementación de guías de práctica clínica</a:t>
            </a:r>
          </a:p>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200" kern="1200" dirty="0">
                <a:solidFill>
                  <a:schemeClr val="tx1"/>
                </a:solidFill>
                <a:effectLst/>
                <a:latin typeface="+mn-lt"/>
                <a:ea typeface="+mn-ea"/>
                <a:cs typeface="+mn-cs"/>
              </a:rPr>
              <a:t>Toda</a:t>
            </a:r>
            <a:r>
              <a:rPr lang="es-ES" sz="1200" kern="1200" baseline="0" dirty="0">
                <a:solidFill>
                  <a:schemeClr val="tx1"/>
                </a:solidFill>
                <a:effectLst/>
                <a:latin typeface="+mn-lt"/>
                <a:ea typeface="+mn-ea"/>
                <a:cs typeface="+mn-cs"/>
              </a:rPr>
              <a:t> </a:t>
            </a:r>
            <a:r>
              <a:rPr lang="es-ES" sz="1200" kern="1200" baseline="0">
                <a:solidFill>
                  <a:schemeClr val="tx1"/>
                </a:solidFill>
                <a:effectLst/>
                <a:latin typeface="+mn-lt"/>
                <a:ea typeface="+mn-ea"/>
                <a:cs typeface="+mn-cs"/>
              </a:rPr>
              <a:t>institución hospitalaria </a:t>
            </a:r>
            <a:r>
              <a:rPr lang="es-ES" sz="1200" kern="1200" baseline="0" dirty="0">
                <a:solidFill>
                  <a:schemeClr val="tx1"/>
                </a:solidFill>
                <a:effectLst/>
                <a:latin typeface="+mn-lt"/>
                <a:ea typeface="+mn-ea"/>
                <a:cs typeface="+mn-cs"/>
              </a:rPr>
              <a:t>debe contar con un manual de dietas </a:t>
            </a:r>
            <a:r>
              <a:rPr lang="es-ES" sz="1200" kern="1200" dirty="0">
                <a:solidFill>
                  <a:schemeClr val="tx1"/>
                </a:solidFill>
                <a:effectLst/>
                <a:latin typeface="+mn-lt"/>
                <a:ea typeface="+mn-ea"/>
                <a:cs typeface="+mn-cs"/>
              </a:rPr>
              <a:t>que incluya los objetivos de cada una de ellas y sus especificaciones técnicas (condiciones organolépticas, horarios, temperatura, acordes con las necesidades, gustos, preferencias, costumbres y cultura de los pacientes). </a:t>
            </a:r>
            <a:endParaRPr lang="es-ES" dirty="0"/>
          </a:p>
          <a:p>
            <a:pPr marL="171450" indent="-171450">
              <a:buFont typeface="Arial" panose="020B0604020202020204" pitchFamily="34" charset="0"/>
              <a:buChar char="•"/>
            </a:pPr>
            <a:endParaRPr lang="es-ES" dirty="0"/>
          </a:p>
          <a:p>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6</a:t>
            </a:fld>
            <a:endParaRPr lang="es-ES"/>
          </a:p>
        </p:txBody>
      </p:sp>
    </p:spTree>
    <p:extLst>
      <p:ext uri="{BB962C8B-B14F-4D97-AF65-F5344CB8AC3E}">
        <p14:creationId xmlns:p14="http://schemas.microsoft.com/office/powerpoint/2010/main" val="681820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a:t>
            </a:r>
            <a:r>
              <a:rPr lang="es-ES" baseline="0" dirty="0"/>
              <a:t> es la Declaración Europea con respecto a la seguridad del paciente donde se enfatiza la necesidad de individualizar el tratamiento nutricional, permitir el uso de estrategias como preparaciones densamente energéticas, refrigerios, disponibilidad de máquinas dispensadoras de comida y además se propone realizar controles de ingesta y estudios que midan el impacto de los menús en el desarrollo clínico de los pacientes.</a:t>
            </a:r>
          </a:p>
          <a:p>
            <a:endParaRPr lang="es-ES" baseline="0" dirty="0"/>
          </a:p>
          <a:p>
            <a:r>
              <a:rPr lang="es-ES" baseline="0" dirty="0"/>
              <a:t>En rojo se muestran los aspectos a destacar como estrategias para prevenir la malnutrición hospitalaria y mejorar la ingesta de los pacientes.</a:t>
            </a:r>
            <a:endParaRPr lang="es-ES" dirty="0"/>
          </a:p>
        </p:txBody>
      </p:sp>
      <p:sp>
        <p:nvSpPr>
          <p:cNvPr id="4" name="Marcador de número de diapositiva 3"/>
          <p:cNvSpPr>
            <a:spLocks noGrp="1"/>
          </p:cNvSpPr>
          <p:nvPr>
            <p:ph type="sldNum" sz="quarter" idx="10"/>
          </p:nvPr>
        </p:nvSpPr>
        <p:spPr/>
        <p:txBody>
          <a:bodyPr/>
          <a:lstStyle/>
          <a:p>
            <a:fld id="{893292B8-6D28-994D-8C9C-E1DF50490A47}" type="slidenum">
              <a:rPr lang="es-ES" smtClean="0"/>
              <a:t>7</a:t>
            </a:fld>
            <a:endParaRPr lang="es-ES"/>
          </a:p>
        </p:txBody>
      </p:sp>
    </p:spTree>
    <p:extLst>
      <p:ext uri="{BB962C8B-B14F-4D97-AF65-F5344CB8AC3E}">
        <p14:creationId xmlns:p14="http://schemas.microsoft.com/office/powerpoint/2010/main" val="2792261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En Mayo de 2019 en la ciudad de Cartagena nuevamente las sociedades pertenecientes a FELANPE se pronuncian con respecto al Derecho al Cuidado Nutricional que tienen los pacientes.</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8</a:t>
            </a:fld>
            <a:endParaRPr lang="es-CO"/>
          </a:p>
        </p:txBody>
      </p:sp>
    </p:spTree>
    <p:extLst>
      <p:ext uri="{BB962C8B-B14F-4D97-AF65-F5344CB8AC3E}">
        <p14:creationId xmlns:p14="http://schemas.microsoft.com/office/powerpoint/2010/main" val="3381380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Se listan los principios de la Declaración, la cual trata sobre el Derecho al Cuidado Nutricional, independiente del nivel de atención en salud, y sobre la lucha contra las diversas clases de malnutrición en particular la asociada a la enfermedad, por lo tanto, se limita al campo de la nutrición clínica.</a:t>
            </a:r>
          </a:p>
          <a:p>
            <a:r>
              <a:rPr lang="es-CO" dirty="0"/>
              <a:t>Los objetivos de la declaración son:</a:t>
            </a:r>
          </a:p>
          <a:p>
            <a:r>
              <a:rPr lang="es-CO" dirty="0"/>
              <a:t>1.Promover el respeto de la dignidad humana y proteger el derecho a la alimentación en el ámbito clínico, velando por el respeto de la vida de los seres humanos y las libertades fundamentales, de conformidad con el derecho internacional relativo a los derechos humanos, y la bioética; 2. Proporcionar marco de referencia cuyos principios constituyen el fundamento para promover el desarrollo del cuidado nutricional en el ámbito clínico que permita que todas las personas enfermas reciban terapia nutricional en condiciones de dignidad; 3. Fomentar la concientización sobre la magnitud del problema de la malnutrición asociada a la enfermedad y la necesidad de desarrollar un modelo de atención nutricional en las instituciones de salud; 4. Impulsar el desarrollo de la investigación y la educación en nutrición clínica bajo un nuevo paradigma. </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9</a:t>
            </a:fld>
            <a:endParaRPr lang="es-CO"/>
          </a:p>
        </p:txBody>
      </p:sp>
    </p:spTree>
    <p:extLst>
      <p:ext uri="{BB962C8B-B14F-4D97-AF65-F5344CB8AC3E}">
        <p14:creationId xmlns:p14="http://schemas.microsoft.com/office/powerpoint/2010/main" val="2709275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A continuación se revisará alguna información al respecto del manejo de las dietas hospitalarias y la prescripción dietaria a los pacientes.</a:t>
            </a:r>
          </a:p>
        </p:txBody>
      </p:sp>
      <p:sp>
        <p:nvSpPr>
          <p:cNvPr id="4" name="Marcador de número de diapositiva 3"/>
          <p:cNvSpPr>
            <a:spLocks noGrp="1"/>
          </p:cNvSpPr>
          <p:nvPr>
            <p:ph type="sldNum" sz="quarter" idx="5"/>
          </p:nvPr>
        </p:nvSpPr>
        <p:spPr/>
        <p:txBody>
          <a:bodyPr/>
          <a:lstStyle/>
          <a:p>
            <a:fld id="{FBC7B178-C85D-B543-8B26-03DDE6D070A3}" type="slidenum">
              <a:rPr lang="es-CO" smtClean="0"/>
              <a:t>11</a:t>
            </a:fld>
            <a:endParaRPr lang="es-CO"/>
          </a:p>
        </p:txBody>
      </p:sp>
    </p:spTree>
    <p:extLst>
      <p:ext uri="{BB962C8B-B14F-4D97-AF65-F5344CB8AC3E}">
        <p14:creationId xmlns:p14="http://schemas.microsoft.com/office/powerpoint/2010/main" val="999816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20/10/20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925212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20/10/20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616628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20/10/20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084721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p:spPr>
        <p:txBody>
          <a:bodyPr/>
          <a:lstStyle/>
          <a:p>
            <a:endParaRPr lang="en-US"/>
          </a:p>
        </p:txBody>
      </p:sp>
    </p:spTree>
    <p:extLst>
      <p:ext uri="{BB962C8B-B14F-4D97-AF65-F5344CB8AC3E}">
        <p14:creationId xmlns:p14="http://schemas.microsoft.com/office/powerpoint/2010/main" val="802139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F3291CC8-1BF0-4D39-8BF8-9394A21365EB}" type="datetimeFigureOut">
              <a:rPr lang="es-CO" smtClean="0"/>
              <a:t>20/10/20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3990458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F3291CC8-1BF0-4D39-8BF8-9394A21365EB}" type="datetimeFigureOut">
              <a:rPr lang="es-CO" smtClean="0"/>
              <a:t>20/10/20</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3164515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F3291CC8-1BF0-4D39-8BF8-9394A21365EB}" type="datetimeFigureOut">
              <a:rPr lang="es-CO" smtClean="0"/>
              <a:t>20/10/20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940916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F3291CC8-1BF0-4D39-8BF8-9394A21365EB}" type="datetimeFigureOut">
              <a:rPr lang="es-CO" smtClean="0"/>
              <a:t>20/10/20</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88305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F3291CC8-1BF0-4D39-8BF8-9394A21365EB}" type="datetimeFigureOut">
              <a:rPr lang="es-CO" smtClean="0"/>
              <a:t>20/10/20</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904626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F3291CC8-1BF0-4D39-8BF8-9394A21365EB}" type="datetimeFigureOut">
              <a:rPr lang="es-CO" smtClean="0"/>
              <a:t>20/10/20</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646522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t>20/10/20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2781137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F3291CC8-1BF0-4D39-8BF8-9394A21365EB}" type="datetimeFigureOut">
              <a:rPr lang="es-CO" smtClean="0"/>
              <a:t>20/10/20</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FC29DFD6-0408-4F50-AD43-A578F038F630}" type="slidenum">
              <a:rPr lang="es-CO" smtClean="0"/>
              <a:t>‹Nº›</a:t>
            </a:fld>
            <a:endParaRPr lang="es-CO"/>
          </a:p>
        </p:txBody>
      </p:sp>
    </p:spTree>
    <p:extLst>
      <p:ext uri="{BB962C8B-B14F-4D97-AF65-F5344CB8AC3E}">
        <p14:creationId xmlns:p14="http://schemas.microsoft.com/office/powerpoint/2010/main" val="3100290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291CC8-1BF0-4D39-8BF8-9394A21365EB}" type="datetimeFigureOut">
              <a:rPr lang="es-CO" smtClean="0"/>
              <a:t>20/10/20</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29DFD6-0408-4F50-AD43-A578F038F630}" type="slidenum">
              <a:rPr lang="es-CO" smtClean="0"/>
              <a:t>‹Nº›</a:t>
            </a:fld>
            <a:endParaRPr lang="es-CO"/>
          </a:p>
        </p:txBody>
      </p:sp>
    </p:spTree>
    <p:extLst>
      <p:ext uri="{BB962C8B-B14F-4D97-AF65-F5344CB8AC3E}">
        <p14:creationId xmlns:p14="http://schemas.microsoft.com/office/powerpoint/2010/main" val="16161840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omments" Target="../comments/commen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DAA60D7-DC3C-4D04-8D30-57B2A5C75C0D}"/>
              </a:ext>
            </a:extLst>
          </p:cNvPr>
          <p:cNvPicPr>
            <a:picLocks noChangeAspect="1"/>
          </p:cNvPicPr>
          <p:nvPr/>
        </p:nvPicPr>
        <p:blipFill>
          <a:blip r:embed="rId3"/>
          <a:stretch>
            <a:fillRect/>
          </a:stretch>
        </p:blipFill>
        <p:spPr>
          <a:xfrm>
            <a:off x="2708" y="0"/>
            <a:ext cx="12186584" cy="6858000"/>
          </a:xfrm>
          <a:prstGeom prst="rect">
            <a:avLst/>
          </a:prstGeom>
        </p:spPr>
      </p:pic>
      <p:sp>
        <p:nvSpPr>
          <p:cNvPr id="2" name="Título 1"/>
          <p:cNvSpPr>
            <a:spLocks noGrp="1"/>
          </p:cNvSpPr>
          <p:nvPr>
            <p:ph type="title"/>
          </p:nvPr>
        </p:nvSpPr>
        <p:spPr>
          <a:xfrm>
            <a:off x="7820891" y="714261"/>
            <a:ext cx="4099560" cy="1289108"/>
          </a:xfrm>
        </p:spPr>
        <p:txBody>
          <a:bodyPr>
            <a:normAutofit/>
          </a:bodyPr>
          <a:lstStyle/>
          <a:p>
            <a:r>
              <a:rPr lang="es-CO" sz="3000" b="1" dirty="0">
                <a:solidFill>
                  <a:schemeClr val="bg1"/>
                </a:solidFill>
                <a:latin typeface="Arial" panose="020B0604020202020204" pitchFamily="34" charset="0"/>
                <a:ea typeface="Verdana" panose="020B0604030504040204" pitchFamily="34" charset="0"/>
                <a:cs typeface="Arial" panose="020B0604020202020204" pitchFamily="34" charset="0"/>
              </a:rPr>
              <a:t>SUPLEMENTACIÓN</a:t>
            </a:r>
          </a:p>
        </p:txBody>
      </p:sp>
      <p:sp>
        <p:nvSpPr>
          <p:cNvPr id="3" name="Marcador de contenido 2"/>
          <p:cNvSpPr>
            <a:spLocks noGrp="1"/>
          </p:cNvSpPr>
          <p:nvPr>
            <p:ph idx="1"/>
          </p:nvPr>
        </p:nvSpPr>
        <p:spPr>
          <a:xfrm>
            <a:off x="7024255" y="3215799"/>
            <a:ext cx="4896196" cy="1897376"/>
          </a:xfrm>
        </p:spPr>
        <p:txBody>
          <a:bodyPr anchor="ctr">
            <a:noAutofit/>
          </a:bodyPr>
          <a:lstStyle/>
          <a:p>
            <a:pPr marL="0" indent="0" algn="ctr">
              <a:lnSpc>
                <a:spcPct val="100000"/>
              </a:lnSpc>
              <a:buNone/>
            </a:pPr>
            <a:r>
              <a:rPr lang="es-CO" b="1" dirty="0">
                <a:solidFill>
                  <a:schemeClr val="bg1"/>
                </a:solidFill>
                <a:latin typeface="Arial" panose="020B0604020202020204" pitchFamily="34" charset="0"/>
                <a:cs typeface="Arial" panose="020B0604020202020204" pitchFamily="34" charset="0"/>
              </a:rPr>
              <a:t>DIETAS TERAPÉUTICAS</a:t>
            </a:r>
          </a:p>
        </p:txBody>
      </p:sp>
    </p:spTree>
    <p:extLst>
      <p:ext uri="{BB962C8B-B14F-4D97-AF65-F5344CB8AC3E}">
        <p14:creationId xmlns:p14="http://schemas.microsoft.com/office/powerpoint/2010/main" val="5835942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7921DD-E91C-534F-B7EE-E694139DCD9C}"/>
              </a:ext>
            </a:extLst>
          </p:cNvPr>
          <p:cNvSpPr>
            <a:spLocks noGrp="1"/>
          </p:cNvSpPr>
          <p:nvPr>
            <p:ph type="title"/>
          </p:nvPr>
        </p:nvSpPr>
        <p:spPr>
          <a:xfrm>
            <a:off x="0" y="466929"/>
            <a:ext cx="12192000" cy="886408"/>
          </a:xfrm>
        </p:spPr>
        <p:txBody>
          <a:bodyPr>
            <a:normAutofit/>
          </a:bodyPr>
          <a:lstStyle/>
          <a:p>
            <a:pPr algn="ctr"/>
            <a:r>
              <a:rPr lang="es-CO" sz="3200" b="1" dirty="0">
                <a:solidFill>
                  <a:srgbClr val="7030A0"/>
                </a:solidFill>
                <a:latin typeface="Arial" panose="020B0604020202020204" pitchFamily="34" charset="0"/>
                <a:cs typeface="Arial" panose="020B0604020202020204" pitchFamily="34" charset="0"/>
              </a:rPr>
              <a:t>Declaración de Cartagena - Principios</a:t>
            </a:r>
          </a:p>
        </p:txBody>
      </p:sp>
      <p:sp>
        <p:nvSpPr>
          <p:cNvPr id="3" name="Marcador de contenido 2">
            <a:extLst>
              <a:ext uri="{FF2B5EF4-FFF2-40B4-BE49-F238E27FC236}">
                <a16:creationId xmlns:a16="http://schemas.microsoft.com/office/drawing/2014/main" id="{D23EE03E-92D1-B94F-88E6-EC000A381962}"/>
              </a:ext>
            </a:extLst>
          </p:cNvPr>
          <p:cNvSpPr>
            <a:spLocks noGrp="1"/>
          </p:cNvSpPr>
          <p:nvPr>
            <p:ph idx="1"/>
          </p:nvPr>
        </p:nvSpPr>
        <p:spPr>
          <a:xfrm>
            <a:off x="1039900" y="1597341"/>
            <a:ext cx="10515600" cy="4161433"/>
          </a:xfrm>
        </p:spPr>
        <p:txBody>
          <a:bodyPr>
            <a:normAutofit/>
          </a:bodyPr>
          <a:lstStyle/>
          <a:p>
            <a:pPr marL="0" indent="0">
              <a:lnSpc>
                <a:spcPct val="110000"/>
              </a:lnSpc>
              <a:buNone/>
            </a:pPr>
            <a:r>
              <a:rPr lang="es-CO" sz="2400" dirty="0">
                <a:latin typeface="Arial" panose="020B0604020202020204" pitchFamily="34" charset="0"/>
                <a:cs typeface="Arial" panose="020B0604020202020204" pitchFamily="34" charset="0"/>
              </a:rPr>
              <a:t> </a:t>
            </a:r>
          </a:p>
          <a:p>
            <a:pPr marL="0" indent="0">
              <a:lnSpc>
                <a:spcPct val="110000"/>
              </a:lnSpc>
              <a:buNone/>
            </a:pPr>
            <a:r>
              <a:rPr lang="es-CO" sz="2000" dirty="0">
                <a:latin typeface="Arial" panose="020B0604020202020204" pitchFamily="34" charset="0"/>
                <a:cs typeface="Arial" panose="020B0604020202020204" pitchFamily="34" charset="0"/>
              </a:rPr>
              <a:t>8. </a:t>
            </a:r>
            <a:r>
              <a:rPr lang="es-CO" sz="2400" dirty="0">
                <a:latin typeface="Arial" panose="020B0604020202020204" pitchFamily="34" charset="0"/>
                <a:cs typeface="Arial" panose="020B0604020202020204" pitchFamily="34" charset="0"/>
              </a:rPr>
              <a:t>	</a:t>
            </a:r>
            <a:r>
              <a:rPr lang="es-CO" sz="2000" dirty="0">
                <a:latin typeface="Arial" panose="020B0604020202020204" pitchFamily="34" charset="0"/>
                <a:cs typeface="Arial" panose="020B0604020202020204" pitchFamily="34" charset="0"/>
              </a:rPr>
              <a:t>La educación en nutrición clínica es un eje fundamental para el cumplimiento del 	derecho al cuidado nutricional y la lucha contra la malnutrición</a:t>
            </a:r>
          </a:p>
          <a:p>
            <a:pPr marL="0" indent="0">
              <a:lnSpc>
                <a:spcPct val="110000"/>
              </a:lnSpc>
              <a:buNone/>
            </a:pPr>
            <a:r>
              <a:rPr lang="es-CO" sz="2000" dirty="0">
                <a:latin typeface="Arial" panose="020B0604020202020204" pitchFamily="34" charset="0"/>
                <a:cs typeface="Arial" panose="020B0604020202020204" pitchFamily="34" charset="0"/>
              </a:rPr>
              <a:t>9. 	Fortalecimiento de las redes de nutrición clínica </a:t>
            </a:r>
          </a:p>
          <a:p>
            <a:pPr marL="0" indent="0">
              <a:lnSpc>
                <a:spcPct val="110000"/>
              </a:lnSpc>
              <a:buNone/>
            </a:pPr>
            <a:r>
              <a:rPr lang="es-CO" sz="2000" dirty="0">
                <a:latin typeface="Arial" panose="020B0604020202020204" pitchFamily="34" charset="0"/>
                <a:cs typeface="Arial" panose="020B0604020202020204" pitchFamily="34" charset="0"/>
              </a:rPr>
              <a:t>10. 	Creación de una cultura institucional que valore el cuidado nutricional </a:t>
            </a:r>
          </a:p>
          <a:p>
            <a:pPr marL="0" indent="0">
              <a:lnSpc>
                <a:spcPct val="110000"/>
              </a:lnSpc>
              <a:buNone/>
            </a:pPr>
            <a:r>
              <a:rPr lang="es-CO" sz="2000" dirty="0">
                <a:latin typeface="Arial" panose="020B0604020202020204" pitchFamily="34" charset="0"/>
                <a:cs typeface="Arial" panose="020B0604020202020204" pitchFamily="34" charset="0"/>
              </a:rPr>
              <a:t>11. 	Justicia y equidad en el cuidado nutricional </a:t>
            </a:r>
          </a:p>
          <a:p>
            <a:pPr marL="0" indent="0">
              <a:lnSpc>
                <a:spcPct val="110000"/>
              </a:lnSpc>
              <a:buNone/>
            </a:pPr>
            <a:r>
              <a:rPr lang="es-CO" sz="2000" dirty="0">
                <a:latin typeface="Arial" panose="020B0604020202020204" pitchFamily="34" charset="0"/>
                <a:cs typeface="Arial" panose="020B0604020202020204" pitchFamily="34" charset="0"/>
              </a:rPr>
              <a:t>12. 	Principios éticos, deontológicos y de transparencia de la industria 	farmacéutica y nutricional (IFyN)</a:t>
            </a:r>
          </a:p>
          <a:p>
            <a:pPr marL="0" indent="0">
              <a:lnSpc>
                <a:spcPct val="110000"/>
              </a:lnSpc>
              <a:buNone/>
            </a:pPr>
            <a:r>
              <a:rPr lang="es-CO" sz="2000" dirty="0">
                <a:latin typeface="Arial" panose="020B0604020202020204" pitchFamily="34" charset="0"/>
                <a:cs typeface="Arial" panose="020B0604020202020204" pitchFamily="34" charset="0"/>
              </a:rPr>
              <a:t>13. 	Llamado a la acción internacional  </a:t>
            </a:r>
          </a:p>
        </p:txBody>
      </p:sp>
    </p:spTree>
    <p:extLst>
      <p:ext uri="{BB962C8B-B14F-4D97-AF65-F5344CB8AC3E}">
        <p14:creationId xmlns:p14="http://schemas.microsoft.com/office/powerpoint/2010/main" val="3421599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869749-8881-FF4E-8709-1DE2C4649226}"/>
              </a:ext>
            </a:extLst>
          </p:cNvPr>
          <p:cNvSpPr>
            <a:spLocks noGrp="1"/>
          </p:cNvSpPr>
          <p:nvPr>
            <p:ph type="title"/>
          </p:nvPr>
        </p:nvSpPr>
        <p:spPr>
          <a:xfrm>
            <a:off x="1024180" y="2565884"/>
            <a:ext cx="10515600" cy="1325563"/>
          </a:xfrm>
        </p:spPr>
        <p:txBody>
          <a:bodyPr/>
          <a:lstStyle/>
          <a:p>
            <a:pPr algn="ctr"/>
            <a:r>
              <a:rPr lang="es-CO" b="1" dirty="0">
                <a:solidFill>
                  <a:srgbClr val="7030A0"/>
                </a:solidFill>
                <a:latin typeface="Arial" panose="020B0604020202020204" pitchFamily="34" charset="0"/>
                <a:cs typeface="Arial" panose="020B0604020202020204" pitchFamily="34" charset="0"/>
              </a:rPr>
              <a:t>¿Qué dice la evidencia?</a:t>
            </a:r>
          </a:p>
        </p:txBody>
      </p:sp>
    </p:spTree>
    <p:extLst>
      <p:ext uri="{BB962C8B-B14F-4D97-AF65-F5344CB8AC3E}">
        <p14:creationId xmlns:p14="http://schemas.microsoft.com/office/powerpoint/2010/main" val="3825126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1524000" y="908720"/>
            <a:ext cx="9144000" cy="50405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latin typeface="Arial" panose="020B0604020202020204" pitchFamily="34" charset="0"/>
              <a:cs typeface="Arial" panose="020B0604020202020204" pitchFamily="34" charset="0"/>
            </a:endParaRPr>
          </a:p>
        </p:txBody>
      </p:sp>
      <p:sp>
        <p:nvSpPr>
          <p:cNvPr id="7" name="6 Marcador de contenido"/>
          <p:cNvSpPr>
            <a:spLocks noGrp="1"/>
          </p:cNvSpPr>
          <p:nvPr>
            <p:ph idx="1"/>
          </p:nvPr>
        </p:nvSpPr>
        <p:spPr>
          <a:xfrm>
            <a:off x="1101442" y="1394942"/>
            <a:ext cx="9094922" cy="2408682"/>
          </a:xfrm>
          <a:ln>
            <a:noFill/>
          </a:ln>
        </p:spPr>
        <p:txBody>
          <a:bodyPr>
            <a:normAutofit lnSpcReduction="10000"/>
          </a:bodyPr>
          <a:lstStyle/>
          <a:p>
            <a:pPr>
              <a:lnSpc>
                <a:spcPct val="110000"/>
              </a:lnSpc>
              <a:buClr>
                <a:srgbClr val="7030A0"/>
              </a:buClr>
              <a:buSzPct val="100000"/>
            </a:pPr>
            <a:r>
              <a:rPr lang="es-CO" sz="2400" dirty="0">
                <a:latin typeface="Arial" panose="020B0604020202020204" pitchFamily="34" charset="0"/>
                <a:cs typeface="Arial" panose="020B0604020202020204" pitchFamily="34" charset="0"/>
              </a:rPr>
              <a:t>6 Instituciones hospitalarias</a:t>
            </a:r>
          </a:p>
          <a:p>
            <a:pPr>
              <a:lnSpc>
                <a:spcPct val="110000"/>
              </a:lnSpc>
              <a:buClr>
                <a:srgbClr val="7030A0"/>
              </a:buClr>
              <a:buSzPct val="100000"/>
            </a:pPr>
            <a:r>
              <a:rPr lang="es-CO" sz="2400" dirty="0">
                <a:latin typeface="Arial" panose="020B0604020202020204" pitchFamily="34" charset="0"/>
                <a:cs typeface="Arial" panose="020B0604020202020204" pitchFamily="34" charset="0"/>
              </a:rPr>
              <a:t>11 – 37 tipos de dietas (37 denominaciones)</a:t>
            </a:r>
          </a:p>
          <a:p>
            <a:pPr>
              <a:lnSpc>
                <a:spcPct val="110000"/>
              </a:lnSpc>
              <a:buClr>
                <a:srgbClr val="7030A0"/>
              </a:buClr>
              <a:buSzPct val="100000"/>
            </a:pPr>
            <a:r>
              <a:rPr lang="es-CO" sz="2400" dirty="0">
                <a:latin typeface="Arial" panose="020B0604020202020204" pitchFamily="34" charset="0"/>
                <a:cs typeface="Arial" panose="020B0604020202020204" pitchFamily="34" charset="0"/>
              </a:rPr>
              <a:t>81% análisis nutricionales</a:t>
            </a:r>
          </a:p>
          <a:p>
            <a:pPr>
              <a:lnSpc>
                <a:spcPct val="110000"/>
              </a:lnSpc>
              <a:buClr>
                <a:srgbClr val="7030A0"/>
              </a:buClr>
              <a:buSzPct val="100000"/>
            </a:pPr>
            <a:r>
              <a:rPr lang="es-CO" sz="2400" dirty="0">
                <a:latin typeface="Arial" panose="020B0604020202020204" pitchFamily="34" charset="0"/>
                <a:cs typeface="Arial" panose="020B0604020202020204" pitchFamily="34" charset="0"/>
              </a:rPr>
              <a:t>Recomendación energía ICBF (hiper calórica, hiper proteica, renal, vegetariana)</a:t>
            </a:r>
          </a:p>
        </p:txBody>
      </p:sp>
      <p:sp>
        <p:nvSpPr>
          <p:cNvPr id="8" name="4 Título"/>
          <p:cNvSpPr>
            <a:spLocks noGrp="1"/>
          </p:cNvSpPr>
          <p:nvPr>
            <p:ph type="title"/>
          </p:nvPr>
        </p:nvSpPr>
        <p:spPr>
          <a:xfrm>
            <a:off x="0" y="14118"/>
            <a:ext cx="12192000" cy="894602"/>
          </a:xfrm>
        </p:spPr>
        <p:txBody>
          <a:bodyPr>
            <a:normAutofit/>
          </a:bodyPr>
          <a:lstStyle/>
          <a:p>
            <a:pPr algn="ctr"/>
            <a:r>
              <a:rPr lang="es-CO" sz="3400" b="1" dirty="0">
                <a:solidFill>
                  <a:srgbClr val="7030A0"/>
                </a:solidFill>
                <a:latin typeface="Arial" panose="020B0604020202020204" pitchFamily="34" charset="0"/>
                <a:cs typeface="Arial" panose="020B0604020202020204" pitchFamily="34" charset="0"/>
              </a:rPr>
              <a:t>Uso de dietas terapéuticas</a:t>
            </a:r>
          </a:p>
        </p:txBody>
      </p:sp>
      <p:sp>
        <p:nvSpPr>
          <p:cNvPr id="9" name="8 Rectángulo"/>
          <p:cNvSpPr/>
          <p:nvPr/>
        </p:nvSpPr>
        <p:spPr>
          <a:xfrm>
            <a:off x="0" y="6054390"/>
            <a:ext cx="6251510" cy="246221"/>
          </a:xfrm>
          <a:prstGeom prst="rect">
            <a:avLst/>
          </a:prstGeom>
          <a:solidFill>
            <a:schemeClr val="bg1"/>
          </a:solidFill>
        </p:spPr>
        <p:txBody>
          <a:bodyPr wrap="square">
            <a:spAutoFit/>
          </a:bodyPr>
          <a:lstStyle/>
          <a:p>
            <a:pPr algn="ctr"/>
            <a:r>
              <a:rPr lang="es-CO" sz="1000" dirty="0">
                <a:latin typeface="Arial" panose="020B0604020202020204" pitchFamily="34" charset="0"/>
                <a:cs typeface="Arial" panose="020B0604020202020204" pitchFamily="34" charset="0"/>
              </a:rPr>
              <a:t>Villamil R, Barriga G. 2010</a:t>
            </a:r>
          </a:p>
        </p:txBody>
      </p:sp>
      <p:sp>
        <p:nvSpPr>
          <p:cNvPr id="2" name="CuadroTexto 1"/>
          <p:cNvSpPr txBox="1"/>
          <p:nvPr/>
        </p:nvSpPr>
        <p:spPr>
          <a:xfrm>
            <a:off x="1017268" y="3862690"/>
            <a:ext cx="8532614" cy="2518638"/>
          </a:xfrm>
          <a:prstGeom prst="rect">
            <a:avLst/>
          </a:prstGeom>
          <a:noFill/>
        </p:spPr>
        <p:txBody>
          <a:bodyPr wrap="square" rtlCol="0">
            <a:spAutoFit/>
          </a:bodyPr>
          <a:lstStyle/>
          <a:p>
            <a:pPr marL="342900" indent="-342900" algn="just">
              <a:lnSpc>
                <a:spcPct val="120000"/>
              </a:lnSpc>
              <a:buClr>
                <a:srgbClr val="7030A0"/>
              </a:buClr>
              <a:buSzPct val="70000"/>
              <a:buFont typeface="Arial" panose="020B0604020202020204" pitchFamily="34" charset="0"/>
              <a:buChar char="•"/>
            </a:pPr>
            <a:r>
              <a:rPr lang="es-ES" sz="2200" dirty="0">
                <a:latin typeface="Arial" panose="020B0604020202020204" pitchFamily="34" charset="0"/>
                <a:cs typeface="Arial" panose="020B0604020202020204" pitchFamily="34" charset="0"/>
              </a:rPr>
              <a:t>¿Las dietas terapéuticas tienden a ser insuficientes en calorías y nutrientes?</a:t>
            </a:r>
          </a:p>
          <a:p>
            <a:pPr marL="342900" indent="-342900" algn="just">
              <a:lnSpc>
                <a:spcPct val="120000"/>
              </a:lnSpc>
              <a:buClr>
                <a:srgbClr val="7030A0"/>
              </a:buClr>
              <a:buSzPct val="70000"/>
              <a:buFont typeface="Arial" panose="020B0604020202020204" pitchFamily="34" charset="0"/>
              <a:buChar char="•"/>
            </a:pPr>
            <a:r>
              <a:rPr lang="es-ES" sz="2200" dirty="0">
                <a:latin typeface="Arial" panose="020B0604020202020204" pitchFamily="34" charset="0"/>
                <a:cs typeface="Arial" panose="020B0604020202020204" pitchFamily="34" charset="0"/>
              </a:rPr>
              <a:t>¿Cuál es el impacto del bajo aporte de calorías en la recuperación de la población enferma?</a:t>
            </a:r>
          </a:p>
          <a:p>
            <a:pPr marL="342900" indent="-342900" algn="just">
              <a:lnSpc>
                <a:spcPct val="120000"/>
              </a:lnSpc>
              <a:buClr>
                <a:srgbClr val="7030A0"/>
              </a:buClr>
              <a:buSzPct val="70000"/>
              <a:buFont typeface="Arial" panose="020B0604020202020204" pitchFamily="34" charset="0"/>
              <a:buChar char="•"/>
            </a:pPr>
            <a:r>
              <a:rPr lang="es-ES" sz="2200" dirty="0">
                <a:latin typeface="Arial" panose="020B0604020202020204" pitchFamily="34" charset="0"/>
                <a:cs typeface="Arial" panose="020B0604020202020204" pitchFamily="34" charset="0"/>
              </a:rPr>
              <a:t>¿Qué hacer para compensar los déficits?</a:t>
            </a:r>
          </a:p>
          <a:p>
            <a:pPr marL="342900" indent="-342900" algn="just">
              <a:lnSpc>
                <a:spcPct val="120000"/>
              </a:lnSpc>
              <a:buClr>
                <a:srgbClr val="FF0000"/>
              </a:buClr>
              <a:buSzPct val="70000"/>
              <a:buFont typeface="Wingdings" panose="05000000000000000000" pitchFamily="2" charset="2"/>
              <a:buChar char="q"/>
            </a:pPr>
            <a:endParaRPr lang="es-ES" sz="2200" dirty="0">
              <a:latin typeface="Arial" panose="020B0604020202020204" pitchFamily="34" charset="0"/>
              <a:cs typeface="Arial" panose="020B0604020202020204" pitchFamily="34" charset="0"/>
            </a:endParaRPr>
          </a:p>
        </p:txBody>
      </p:sp>
      <p:pic>
        <p:nvPicPr>
          <p:cNvPr id="10" name="Imagen 9"/>
          <p:cNvPicPr>
            <a:picLocks noChangeAspect="1"/>
          </p:cNvPicPr>
          <p:nvPr/>
        </p:nvPicPr>
        <p:blipFill rotWithShape="1">
          <a:blip r:embed="rId3">
            <a:duotone>
              <a:schemeClr val="accent1">
                <a:shade val="45000"/>
                <a:satMod val="135000"/>
              </a:schemeClr>
              <a:prstClr val="white"/>
            </a:duotone>
          </a:blip>
          <a:srcRect l="24656" r="22568"/>
          <a:stretch/>
        </p:blipFill>
        <p:spPr>
          <a:xfrm>
            <a:off x="9484568" y="3629204"/>
            <a:ext cx="1909665" cy="2536100"/>
          </a:xfrm>
          <a:prstGeom prst="rect">
            <a:avLst/>
          </a:prstGeom>
          <a:scene3d>
            <a:camera prst="perspectiveHeroicExtremeLeftFacing"/>
            <a:lightRig rig="threePt" dir="t"/>
          </a:scene3d>
        </p:spPr>
      </p:pic>
    </p:spTree>
    <p:extLst>
      <p:ext uri="{BB962C8B-B14F-4D97-AF65-F5344CB8AC3E}">
        <p14:creationId xmlns:p14="http://schemas.microsoft.com/office/powerpoint/2010/main" val="2838944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20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blinds(horizontal)">
                                      <p:cBhvr>
                                        <p:cTn id="14"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Rectángulo"/>
          <p:cNvSpPr/>
          <p:nvPr/>
        </p:nvSpPr>
        <p:spPr>
          <a:xfrm>
            <a:off x="0" y="5845839"/>
            <a:ext cx="10067731" cy="246221"/>
          </a:xfrm>
          <a:prstGeom prst="rect">
            <a:avLst/>
          </a:prstGeom>
          <a:solidFill>
            <a:schemeClr val="bg1"/>
          </a:solidFill>
        </p:spPr>
        <p:txBody>
          <a:bodyPr wrap="square">
            <a:spAutoFit/>
          </a:bodyPr>
          <a:lstStyle/>
          <a:p>
            <a:pPr algn="ctr"/>
            <a:r>
              <a:rPr lang="en-US" sz="1000" dirty="0">
                <a:latin typeface="Arial" panose="020B0604020202020204" pitchFamily="34" charset="0"/>
                <a:cs typeface="Arial" panose="020B0604020202020204" pitchFamily="34" charset="0"/>
              </a:rPr>
              <a:t>Improving the provision of meals in hospital. The patients’ viewpoint </a:t>
            </a:r>
            <a:r>
              <a:rPr lang="es-CO" sz="1000" dirty="0" err="1">
                <a:latin typeface="Arial" panose="020B0604020202020204" pitchFamily="34" charset="0"/>
                <a:cs typeface="Arial" panose="020B0604020202020204" pitchFamily="34" charset="0"/>
              </a:rPr>
              <a:t>Appetite</a:t>
            </a:r>
            <a:r>
              <a:rPr lang="es-CO" sz="1000" dirty="0">
                <a:latin typeface="Arial" panose="020B0604020202020204" pitchFamily="34" charset="0"/>
                <a:cs typeface="Arial" panose="020B0604020202020204" pitchFamily="34" charset="0"/>
              </a:rPr>
              <a:t> </a:t>
            </a:r>
            <a:r>
              <a:rPr lang="es-CO" sz="1000" dirty="0" err="1">
                <a:latin typeface="Arial" panose="020B0604020202020204" pitchFamily="34" charset="0"/>
                <a:cs typeface="Arial" panose="020B0604020202020204" pitchFamily="34" charset="0"/>
              </a:rPr>
              <a:t>Volume</a:t>
            </a:r>
            <a:r>
              <a:rPr lang="es-CO" sz="1000" dirty="0">
                <a:latin typeface="Arial" panose="020B0604020202020204" pitchFamily="34" charset="0"/>
                <a:cs typeface="Arial" panose="020B0604020202020204" pitchFamily="34" charset="0"/>
              </a:rPr>
              <a:t> 68, 1 </a:t>
            </a:r>
            <a:r>
              <a:rPr lang="es-CO" sz="1000" dirty="0" err="1">
                <a:latin typeface="Arial" panose="020B0604020202020204" pitchFamily="34" charset="0"/>
                <a:cs typeface="Arial" panose="020B0604020202020204" pitchFamily="34" charset="0"/>
              </a:rPr>
              <a:t>September</a:t>
            </a:r>
            <a:r>
              <a:rPr lang="es-CO" sz="1000" dirty="0">
                <a:latin typeface="Arial" panose="020B0604020202020204" pitchFamily="34" charset="0"/>
                <a:cs typeface="Arial" panose="020B0604020202020204" pitchFamily="34" charset="0"/>
              </a:rPr>
              <a:t> 2013</a:t>
            </a:r>
          </a:p>
        </p:txBody>
      </p:sp>
      <p:sp>
        <p:nvSpPr>
          <p:cNvPr id="6" name="5 CuadroTexto"/>
          <p:cNvSpPr txBox="1"/>
          <p:nvPr/>
        </p:nvSpPr>
        <p:spPr>
          <a:xfrm>
            <a:off x="1931577" y="1554926"/>
            <a:ext cx="8328846" cy="830997"/>
          </a:xfrm>
          <a:prstGeom prst="rect">
            <a:avLst/>
          </a:prstGeom>
          <a:noFill/>
        </p:spPr>
        <p:txBody>
          <a:bodyPr wrap="square" rtlCol="0">
            <a:spAutoFit/>
          </a:bodyPr>
          <a:lstStyle/>
          <a:p>
            <a:pPr algn="ctr"/>
            <a:r>
              <a:rPr lang="es-CO" sz="2400" dirty="0">
                <a:solidFill>
                  <a:srgbClr val="0070C0"/>
                </a:solidFill>
                <a:latin typeface="Arial" panose="020B0604020202020204" pitchFamily="34" charset="0"/>
                <a:cs typeface="Arial" panose="020B0604020202020204" pitchFamily="34" charset="0"/>
              </a:rPr>
              <a:t>Satisfacción con la comida ofrecida durante la estancia hospitalaria – Reino Unido</a:t>
            </a:r>
          </a:p>
        </p:txBody>
      </p:sp>
      <p:sp>
        <p:nvSpPr>
          <p:cNvPr id="7" name="6 CuadroTexto"/>
          <p:cNvSpPr txBox="1"/>
          <p:nvPr/>
        </p:nvSpPr>
        <p:spPr>
          <a:xfrm>
            <a:off x="1456842" y="2925984"/>
            <a:ext cx="9314480" cy="2793842"/>
          </a:xfrm>
          <a:prstGeom prst="rect">
            <a:avLst/>
          </a:prstGeom>
          <a:noFill/>
          <a:ln w="3175" cmpd="sng">
            <a:noFill/>
          </a:ln>
        </p:spPr>
        <p:txBody>
          <a:bodyPr wrap="square" rtlCol="0">
            <a:spAutoFit/>
          </a:bodyPr>
          <a:lstStyle/>
          <a:p>
            <a:pPr marL="457200" indent="-457200">
              <a:lnSpc>
                <a:spcPct val="150000"/>
              </a:lnSpc>
              <a:buClr>
                <a:srgbClr val="7030A0"/>
              </a:buClr>
              <a:buSzPct val="80000"/>
              <a:buFont typeface="Wingdings" panose="05000000000000000000" pitchFamily="2" charset="2"/>
              <a:buChar char="Ø"/>
            </a:pPr>
            <a:r>
              <a:rPr lang="es-CO" sz="2400" dirty="0">
                <a:latin typeface="Arial" panose="020B0604020202020204" pitchFamily="34" charset="0"/>
                <a:cs typeface="Arial" panose="020B0604020202020204" pitchFamily="34" charset="0"/>
              </a:rPr>
              <a:t>La experiencia de comer en el hospital fue desfavorable</a:t>
            </a:r>
          </a:p>
          <a:p>
            <a:pPr marL="457200" indent="-457200">
              <a:lnSpc>
                <a:spcPct val="150000"/>
              </a:lnSpc>
              <a:buClr>
                <a:srgbClr val="7030A0"/>
              </a:buClr>
              <a:buSzPct val="80000"/>
              <a:buFont typeface="Wingdings" panose="05000000000000000000" pitchFamily="2" charset="2"/>
              <a:buChar char="Ø"/>
            </a:pPr>
            <a:r>
              <a:rPr lang="es-CO" sz="2400" dirty="0">
                <a:latin typeface="Arial" panose="020B0604020202020204" pitchFamily="34" charset="0"/>
                <a:cs typeface="Arial" panose="020B0604020202020204" pitchFamily="34" charset="0"/>
              </a:rPr>
              <a:t>Lo ofrecido no corresponde a sus hábitos</a:t>
            </a:r>
          </a:p>
          <a:p>
            <a:pPr marL="457200" indent="-457200">
              <a:lnSpc>
                <a:spcPct val="150000"/>
              </a:lnSpc>
              <a:buClr>
                <a:srgbClr val="7030A0"/>
              </a:buClr>
              <a:buSzPct val="80000"/>
              <a:buFont typeface="Wingdings" panose="05000000000000000000" pitchFamily="2" charset="2"/>
              <a:buChar char="Ø"/>
            </a:pPr>
            <a:r>
              <a:rPr lang="es-CO" sz="2400" dirty="0">
                <a:latin typeface="Arial" panose="020B0604020202020204" pitchFamily="34" charset="0"/>
                <a:cs typeface="Arial" panose="020B0604020202020204" pitchFamily="34" charset="0"/>
              </a:rPr>
              <a:t>Los horarios de comida difieren de lo habitual</a:t>
            </a:r>
          </a:p>
          <a:p>
            <a:pPr marL="457200" indent="-457200">
              <a:lnSpc>
                <a:spcPct val="150000"/>
              </a:lnSpc>
              <a:buClr>
                <a:srgbClr val="7030A0"/>
              </a:buClr>
              <a:buSzPct val="80000"/>
              <a:buFont typeface="Wingdings" panose="05000000000000000000" pitchFamily="2" charset="2"/>
              <a:buChar char="Ø"/>
            </a:pPr>
            <a:r>
              <a:rPr lang="es-CO" sz="2400" dirty="0">
                <a:latin typeface="Arial" panose="020B0604020202020204" pitchFamily="34" charset="0"/>
                <a:cs typeface="Arial" panose="020B0604020202020204" pitchFamily="34" charset="0"/>
              </a:rPr>
              <a:t>No se considera la alimentación como parte del tratamiento</a:t>
            </a:r>
          </a:p>
          <a:p>
            <a:pPr marL="457200" indent="-457200">
              <a:lnSpc>
                <a:spcPct val="150000"/>
              </a:lnSpc>
              <a:buClr>
                <a:srgbClr val="7030A0"/>
              </a:buClr>
              <a:buSzPct val="80000"/>
              <a:buFont typeface="Wingdings" panose="05000000000000000000" pitchFamily="2" charset="2"/>
              <a:buChar char="Ø"/>
            </a:pPr>
            <a:r>
              <a:rPr lang="es-CO" sz="2400" dirty="0">
                <a:latin typeface="Arial" panose="020B0604020202020204" pitchFamily="34" charset="0"/>
                <a:cs typeface="Arial" panose="020B0604020202020204" pitchFamily="34" charset="0"/>
              </a:rPr>
              <a:t>El personal de servicio es de grata recordación</a:t>
            </a:r>
          </a:p>
        </p:txBody>
      </p:sp>
      <p:sp>
        <p:nvSpPr>
          <p:cNvPr id="2" name="Título 1"/>
          <p:cNvSpPr>
            <a:spLocks noGrp="1"/>
          </p:cNvSpPr>
          <p:nvPr>
            <p:ph type="title"/>
          </p:nvPr>
        </p:nvSpPr>
        <p:spPr>
          <a:xfrm>
            <a:off x="0" y="1"/>
            <a:ext cx="11980432" cy="942391"/>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Satisfacción con los alimentos ofrecidos</a:t>
            </a:r>
          </a:p>
        </p:txBody>
      </p:sp>
    </p:spTree>
    <p:extLst>
      <p:ext uri="{BB962C8B-B14F-4D97-AF65-F5344CB8AC3E}">
        <p14:creationId xmlns:p14="http://schemas.microsoft.com/office/powerpoint/2010/main" val="1090184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0" y="28856"/>
            <a:ext cx="12192000" cy="804072"/>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Dietas Modificadas en Textura - DMT</a:t>
            </a:r>
          </a:p>
        </p:txBody>
      </p:sp>
      <p:sp>
        <p:nvSpPr>
          <p:cNvPr id="7" name="Rectángulo 6"/>
          <p:cNvSpPr/>
          <p:nvPr/>
        </p:nvSpPr>
        <p:spPr>
          <a:xfrm>
            <a:off x="522514" y="5561045"/>
            <a:ext cx="11669486" cy="400110"/>
          </a:xfrm>
          <a:prstGeom prst="rect">
            <a:avLst/>
          </a:prstGeom>
          <a:solidFill>
            <a:schemeClr val="bg1"/>
          </a:solidFill>
        </p:spPr>
        <p:txBody>
          <a:bodyPr wrap="square">
            <a:spAutoFit/>
          </a:bodyPr>
          <a:lstStyle/>
          <a:p>
            <a:r>
              <a:rPr lang="es-ES" sz="1000" dirty="0">
                <a:latin typeface="Arial" panose="020B0604020202020204" pitchFamily="34" charset="0"/>
                <a:cs typeface="Arial" panose="020B0604020202020204" pitchFamily="34" charset="0"/>
              </a:rPr>
              <a:t>1. </a:t>
            </a:r>
            <a:r>
              <a:rPr lang="es-ES" sz="1000" dirty="0" err="1">
                <a:latin typeface="Arial" panose="020B0604020202020204" pitchFamily="34" charset="0"/>
                <a:cs typeface="Arial" panose="020B0604020202020204" pitchFamily="34" charset="0"/>
              </a:rPr>
              <a:t>Comparison</a:t>
            </a:r>
            <a:r>
              <a:rPr lang="es-ES" sz="1000" dirty="0">
                <a:latin typeface="Arial" panose="020B0604020202020204" pitchFamily="34" charset="0"/>
                <a:cs typeface="Arial" panose="020B0604020202020204" pitchFamily="34" charset="0"/>
              </a:rPr>
              <a:t> of </a:t>
            </a:r>
            <a:r>
              <a:rPr lang="es-ES" sz="1000" dirty="0" err="1">
                <a:latin typeface="Arial" panose="020B0604020202020204" pitchFamily="34" charset="0"/>
                <a:cs typeface="Arial" panose="020B0604020202020204" pitchFamily="34" charset="0"/>
              </a:rPr>
              <a:t>energy</a:t>
            </a:r>
            <a:r>
              <a:rPr lang="es-ES" sz="1000" dirty="0">
                <a:latin typeface="Arial" panose="020B0604020202020204" pitchFamily="34" charset="0"/>
                <a:cs typeface="Arial" panose="020B0604020202020204" pitchFamily="34" charset="0"/>
              </a:rPr>
              <a:t> and </a:t>
            </a:r>
            <a:r>
              <a:rPr lang="es-ES" sz="1000" dirty="0" err="1">
                <a:latin typeface="Arial" panose="020B0604020202020204" pitchFamily="34" charset="0"/>
                <a:cs typeface="Arial" panose="020B0604020202020204" pitchFamily="34" charset="0"/>
              </a:rPr>
              <a:t>protein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intakes</a:t>
            </a:r>
            <a:r>
              <a:rPr lang="es-ES" sz="1000" dirty="0">
                <a:latin typeface="Arial" panose="020B0604020202020204" pitchFamily="34" charset="0"/>
                <a:cs typeface="Arial" panose="020B0604020202020204" pitchFamily="34" charset="0"/>
              </a:rPr>
              <a:t> of </a:t>
            </a:r>
            <a:r>
              <a:rPr lang="es-ES" sz="1000" dirty="0" err="1">
                <a:latin typeface="Arial" panose="020B0604020202020204" pitchFamily="34" charset="0"/>
                <a:cs typeface="Arial" panose="020B0604020202020204" pitchFamily="34" charset="0"/>
              </a:rPr>
              <a:t>older</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people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consuming</a:t>
            </a:r>
            <a:r>
              <a:rPr lang="es-ES" sz="1000" dirty="0">
                <a:latin typeface="Arial" panose="020B0604020202020204" pitchFamily="34" charset="0"/>
                <a:cs typeface="Arial" panose="020B0604020202020204" pitchFamily="34" charset="0"/>
              </a:rPr>
              <a:t> a </a:t>
            </a:r>
            <a:r>
              <a:rPr lang="es-ES" sz="1000" dirty="0" err="1">
                <a:latin typeface="Arial" panose="020B0604020202020204" pitchFamily="34" charset="0"/>
                <a:cs typeface="Arial" panose="020B0604020202020204" pitchFamily="34" charset="0"/>
              </a:rPr>
              <a:t>texture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modified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diet</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with</a:t>
            </a:r>
            <a:r>
              <a:rPr lang="es-ES" sz="1000" dirty="0">
                <a:latin typeface="Arial" panose="020B0604020202020204" pitchFamily="34" charset="0"/>
                <a:cs typeface="Arial" panose="020B0604020202020204" pitchFamily="34" charset="0"/>
              </a:rPr>
              <a:t> a normal hospital </a:t>
            </a:r>
            <a:r>
              <a:rPr lang="es-ES" sz="1000" dirty="0" err="1">
                <a:latin typeface="Arial" panose="020B0604020202020204" pitchFamily="34" charset="0"/>
                <a:cs typeface="Arial" panose="020B0604020202020204" pitchFamily="34" charset="0"/>
              </a:rPr>
              <a:t>diet</a:t>
            </a:r>
            <a:r>
              <a:rPr lang="es-ES" sz="1000" dirty="0">
                <a:latin typeface="Arial" panose="020B0604020202020204" pitchFamily="34" charset="0"/>
                <a:cs typeface="Arial" panose="020B0604020202020204" pitchFamily="34" charset="0"/>
              </a:rPr>
              <a:t>. J </a:t>
            </a:r>
            <a:r>
              <a:rPr lang="es-ES" sz="1000" dirty="0" err="1">
                <a:latin typeface="Arial" panose="020B0604020202020204" pitchFamily="34" charset="0"/>
                <a:cs typeface="Arial" panose="020B0604020202020204" pitchFamily="34" charset="0"/>
              </a:rPr>
              <a:t>Hum</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Nutr</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Dietet</a:t>
            </a:r>
            <a:r>
              <a:rPr lang="es-ES" sz="1000" dirty="0">
                <a:latin typeface="Arial" panose="020B0604020202020204" pitchFamily="34" charset="0"/>
                <a:cs typeface="Arial" panose="020B0604020202020204" pitchFamily="34" charset="0"/>
              </a:rPr>
              <a:t> 2005</a:t>
            </a:r>
          </a:p>
          <a:p>
            <a:r>
              <a:rPr lang="es-ES" sz="1000" dirty="0">
                <a:latin typeface="Arial" panose="020B0604020202020204" pitchFamily="34" charset="0"/>
                <a:cs typeface="Arial" panose="020B0604020202020204" pitchFamily="34" charset="0"/>
              </a:rPr>
              <a:t>2. </a:t>
            </a:r>
            <a:r>
              <a:rPr lang="es-ES" sz="1000" dirty="0" err="1">
                <a:latin typeface="Arial" panose="020B0604020202020204" pitchFamily="34" charset="0"/>
                <a:cs typeface="Arial" panose="020B0604020202020204" pitchFamily="34" charset="0"/>
              </a:rPr>
              <a:t>Protein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content</a:t>
            </a:r>
            <a:r>
              <a:rPr lang="es-ES" sz="1000" dirty="0">
                <a:latin typeface="Arial" panose="020B0604020202020204" pitchFamily="34" charset="0"/>
                <a:cs typeface="Arial" panose="020B0604020202020204" pitchFamily="34" charset="0"/>
              </a:rPr>
              <a:t> of </a:t>
            </a:r>
            <a:r>
              <a:rPr lang="es-ES" sz="1000" dirty="0" err="1">
                <a:latin typeface="Arial" panose="020B0604020202020204" pitchFamily="34" charset="0"/>
                <a:cs typeface="Arial" panose="020B0604020202020204" pitchFamily="34" charset="0"/>
              </a:rPr>
              <a:t>pureed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diets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implications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for</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planning</a:t>
            </a:r>
            <a:r>
              <a:rPr lang="es-ES" sz="1000" dirty="0">
                <a:latin typeface="Arial" panose="020B0604020202020204" pitchFamily="34" charset="0"/>
                <a:cs typeface="Arial" panose="020B0604020202020204" pitchFamily="34" charset="0"/>
              </a:rPr>
              <a:t>. Can J </a:t>
            </a:r>
            <a:r>
              <a:rPr lang="es-ES" sz="1000" dirty="0" err="1">
                <a:latin typeface="Arial" panose="020B0604020202020204" pitchFamily="34" charset="0"/>
                <a:cs typeface="Arial" panose="020B0604020202020204" pitchFamily="34" charset="0"/>
              </a:rPr>
              <a:t>Diet</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Pract</a:t>
            </a:r>
            <a:r>
              <a:rPr lang="es-ES" sz="1000" dirty="0">
                <a:latin typeface="Arial" panose="020B0604020202020204" pitchFamily="34" charset="0"/>
                <a:cs typeface="Arial" panose="020B0604020202020204" pitchFamily="34" charset="0"/>
              </a:rPr>
              <a:t> Res 2007 </a:t>
            </a:r>
            <a:r>
              <a:rPr lang="es-ES" sz="1000" dirty="0" err="1">
                <a:latin typeface="Arial" panose="020B0604020202020204" pitchFamily="34" charset="0"/>
                <a:cs typeface="Arial" panose="020B0604020202020204" pitchFamily="34" charset="0"/>
              </a:rPr>
              <a:t>Summer</a:t>
            </a:r>
            <a:r>
              <a:rPr lang="es-ES" sz="1000" dirty="0">
                <a:latin typeface="Arial" panose="020B0604020202020204" pitchFamily="34" charset="0"/>
                <a:cs typeface="Arial" panose="020B0604020202020204" pitchFamily="34" charset="0"/>
              </a:rPr>
              <a:t>; 68(2):99-102</a:t>
            </a:r>
          </a:p>
        </p:txBody>
      </p:sp>
      <p:sp>
        <p:nvSpPr>
          <p:cNvPr id="8" name="Rectángulo 7"/>
          <p:cNvSpPr/>
          <p:nvPr/>
        </p:nvSpPr>
        <p:spPr>
          <a:xfrm>
            <a:off x="613349" y="1590064"/>
            <a:ext cx="5482651" cy="1107996"/>
          </a:xfrm>
          <a:prstGeom prst="rect">
            <a:avLst/>
          </a:prstGeom>
          <a:ln w="3175" cmpd="sng">
            <a:solidFill>
              <a:schemeClr val="tx2">
                <a:lumMod val="50000"/>
              </a:schemeClr>
            </a:solidFill>
          </a:ln>
        </p:spPr>
        <p:txBody>
          <a:bodyPr wrap="square">
            <a:spAutoFit/>
          </a:bodyPr>
          <a:lstStyle/>
          <a:p>
            <a:pPr marL="342900" indent="-342900">
              <a:buClr>
                <a:srgbClr val="0070C0"/>
              </a:buClr>
              <a:buSzPct val="80000"/>
              <a:buFont typeface="Wingdings" panose="05000000000000000000" pitchFamily="2" charset="2"/>
              <a:buChar char="Ø"/>
            </a:pPr>
            <a:r>
              <a:rPr lang="es-ES" sz="2200" dirty="0">
                <a:latin typeface="Arial" panose="020B0604020202020204" pitchFamily="34" charset="0"/>
                <a:cs typeface="Arial" panose="020B0604020202020204" pitchFamily="34" charset="0"/>
              </a:rPr>
              <a:t>Pérdida de cualidades organolépticas </a:t>
            </a:r>
          </a:p>
          <a:p>
            <a:pPr marL="342900" indent="-342900">
              <a:buClr>
                <a:srgbClr val="0070C0"/>
              </a:buClr>
              <a:buSzPct val="80000"/>
              <a:buFont typeface="Wingdings" panose="05000000000000000000" pitchFamily="2" charset="2"/>
              <a:buChar char="Ø"/>
            </a:pPr>
            <a:r>
              <a:rPr lang="es-ES" sz="2200" dirty="0">
                <a:latin typeface="Arial" panose="020B0604020202020204" pitchFamily="34" charset="0"/>
                <a:cs typeface="Arial" panose="020B0604020202020204" pitchFamily="34" charset="0"/>
              </a:rPr>
              <a:t>Ingesta subóptima</a:t>
            </a:r>
          </a:p>
          <a:p>
            <a:pPr marL="342900" indent="-342900">
              <a:buClr>
                <a:srgbClr val="0070C0"/>
              </a:buClr>
              <a:buSzPct val="80000"/>
              <a:buFont typeface="Wingdings" panose="05000000000000000000" pitchFamily="2" charset="2"/>
              <a:buChar char="Ø"/>
            </a:pPr>
            <a:r>
              <a:rPr lang="es-ES" sz="2200" dirty="0">
                <a:latin typeface="Arial" panose="020B0604020202020204" pitchFamily="34" charset="0"/>
                <a:cs typeface="Arial" panose="020B0604020202020204" pitchFamily="34" charset="0"/>
              </a:rPr>
              <a:t>Incrementa el riesgo de desnutrición </a:t>
            </a:r>
            <a:r>
              <a:rPr lang="es-ES" sz="2200" baseline="30000" dirty="0">
                <a:latin typeface="Arial" panose="020B0604020202020204" pitchFamily="34" charset="0"/>
                <a:cs typeface="Arial" panose="020B0604020202020204" pitchFamily="34" charset="0"/>
              </a:rPr>
              <a:t>(1)</a:t>
            </a:r>
          </a:p>
        </p:txBody>
      </p:sp>
      <p:sp>
        <p:nvSpPr>
          <p:cNvPr id="10" name="Rectángulo 9"/>
          <p:cNvSpPr/>
          <p:nvPr/>
        </p:nvSpPr>
        <p:spPr>
          <a:xfrm>
            <a:off x="6775191" y="2516927"/>
            <a:ext cx="4369059" cy="1446550"/>
          </a:xfrm>
          <a:prstGeom prst="rect">
            <a:avLst/>
          </a:prstGeom>
          <a:ln w="3175" cmpd="sng">
            <a:solidFill>
              <a:schemeClr val="tx2">
                <a:lumMod val="50000"/>
              </a:schemeClr>
            </a:solidFill>
          </a:ln>
        </p:spPr>
        <p:txBody>
          <a:bodyPr wrap="square">
            <a:spAutoFit/>
          </a:bodyPr>
          <a:lstStyle/>
          <a:p>
            <a:r>
              <a:rPr lang="es-ES" sz="2200" b="1" dirty="0">
                <a:latin typeface="Arial" panose="020B0604020202020204" pitchFamily="34" charset="0"/>
                <a:cs typeface="Arial" panose="020B0604020202020204" pitchFamily="34" charset="0"/>
              </a:rPr>
              <a:t>Menú  DMT de 19 centros de larga estancia en Canadá:</a:t>
            </a:r>
          </a:p>
          <a:p>
            <a:pPr marL="342900" indent="-342900">
              <a:buClr>
                <a:srgbClr val="7030A0"/>
              </a:buClr>
              <a:buSzPct val="80000"/>
              <a:buFont typeface="Wingdings" panose="05000000000000000000" pitchFamily="2" charset="2"/>
              <a:buChar char="q"/>
            </a:pPr>
            <a:r>
              <a:rPr lang="es-ES" sz="2200" dirty="0">
                <a:latin typeface="Arial" panose="020B0604020202020204" pitchFamily="34" charset="0"/>
                <a:cs typeface="Arial" panose="020B0604020202020204" pitchFamily="34" charset="0"/>
              </a:rPr>
              <a:t>57% de los menús aportaban menos de 59 g proteína/día</a:t>
            </a:r>
            <a:r>
              <a:rPr lang="es-ES" sz="2200" baseline="30000" dirty="0">
                <a:latin typeface="Arial" panose="020B0604020202020204" pitchFamily="34" charset="0"/>
                <a:cs typeface="Arial" panose="020B0604020202020204" pitchFamily="34" charset="0"/>
              </a:rPr>
              <a:t>(2)</a:t>
            </a:r>
          </a:p>
        </p:txBody>
      </p:sp>
      <p:sp>
        <p:nvSpPr>
          <p:cNvPr id="11" name="Rectángulo 10"/>
          <p:cNvSpPr/>
          <p:nvPr/>
        </p:nvSpPr>
        <p:spPr>
          <a:xfrm>
            <a:off x="613349" y="3923184"/>
            <a:ext cx="5482651" cy="1107996"/>
          </a:xfrm>
          <a:prstGeom prst="rect">
            <a:avLst/>
          </a:prstGeom>
          <a:ln w="3175" cmpd="sng">
            <a:solidFill>
              <a:schemeClr val="tx2">
                <a:lumMod val="50000"/>
              </a:schemeClr>
            </a:solidFill>
          </a:ln>
        </p:spPr>
        <p:txBody>
          <a:bodyPr wrap="square">
            <a:spAutoFit/>
          </a:bodyPr>
          <a:lstStyle/>
          <a:p>
            <a:pPr>
              <a:buClr>
                <a:srgbClr val="0070C0"/>
              </a:buClr>
              <a:buSzPct val="80000"/>
            </a:pPr>
            <a:r>
              <a:rPr lang="es-ES" sz="2200" dirty="0">
                <a:latin typeface="Arial" panose="020B0604020202020204" pitchFamily="34" charset="0"/>
                <a:cs typeface="Arial" panose="020B0604020202020204" pitchFamily="34" charset="0"/>
              </a:rPr>
              <a:t>Dieta normal vs DMT</a:t>
            </a:r>
          </a:p>
          <a:p>
            <a:pPr marL="342900" indent="-342900">
              <a:buClr>
                <a:srgbClr val="0070C0"/>
              </a:buClr>
              <a:buSzPct val="80000"/>
              <a:buFont typeface="Wingdings" panose="05000000000000000000" pitchFamily="2" charset="2"/>
              <a:buChar char="Ø"/>
            </a:pPr>
            <a:r>
              <a:rPr lang="es-ES" sz="2200" dirty="0">
                <a:latin typeface="Arial" panose="020B0604020202020204" pitchFamily="34" charset="0"/>
                <a:cs typeface="Arial" panose="020B0604020202020204" pitchFamily="34" charset="0"/>
              </a:rPr>
              <a:t>Calorías/día: 1456 vs 923</a:t>
            </a:r>
          </a:p>
          <a:p>
            <a:pPr marL="342900" indent="-342900">
              <a:buClr>
                <a:srgbClr val="0070C0"/>
              </a:buClr>
              <a:buSzPct val="80000"/>
              <a:buFont typeface="Wingdings" panose="05000000000000000000" pitchFamily="2" charset="2"/>
              <a:buChar char="Ø"/>
            </a:pPr>
            <a:r>
              <a:rPr lang="es-ES" sz="2200" dirty="0">
                <a:latin typeface="Arial" panose="020B0604020202020204" pitchFamily="34" charset="0"/>
                <a:cs typeface="Arial" panose="020B0604020202020204" pitchFamily="34" charset="0"/>
              </a:rPr>
              <a:t>Proteína g/día: 60 vs 40 </a:t>
            </a:r>
            <a:r>
              <a:rPr lang="es-ES" sz="2200" baseline="30000" dirty="0">
                <a:latin typeface="Arial" panose="020B0604020202020204" pitchFamily="34" charset="0"/>
                <a:cs typeface="Arial" panose="020B0604020202020204" pitchFamily="34" charset="0"/>
              </a:rPr>
              <a:t>(1)</a:t>
            </a:r>
          </a:p>
        </p:txBody>
      </p:sp>
    </p:spTree>
    <p:extLst>
      <p:ext uri="{BB962C8B-B14F-4D97-AF65-F5344CB8AC3E}">
        <p14:creationId xmlns:p14="http://schemas.microsoft.com/office/powerpoint/2010/main" val="3577279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5202"/>
            <a:ext cx="12192000" cy="902021"/>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Dietas Modificadas en Textura - DMT</a:t>
            </a:r>
            <a:endParaRPr lang="es-ES" sz="3200" dirty="0">
              <a:solidFill>
                <a:srgbClr val="7030A0"/>
              </a:solidFill>
              <a:latin typeface="Arial" panose="020B0604020202020204" pitchFamily="34" charset="0"/>
              <a:cs typeface="Arial" panose="020B0604020202020204" pitchFamily="34" charset="0"/>
            </a:endParaRPr>
          </a:p>
        </p:txBody>
      </p:sp>
      <p:sp>
        <p:nvSpPr>
          <p:cNvPr id="4" name="Rectángulo 3"/>
          <p:cNvSpPr/>
          <p:nvPr/>
        </p:nvSpPr>
        <p:spPr>
          <a:xfrm>
            <a:off x="1285996" y="1318812"/>
            <a:ext cx="4676266" cy="1754326"/>
          </a:xfrm>
          <a:prstGeom prst="rect">
            <a:avLst/>
          </a:prstGeom>
          <a:ln w="3175" cmpd="sng">
            <a:solidFill>
              <a:schemeClr val="tx1"/>
            </a:solidFill>
          </a:ln>
        </p:spPr>
        <p:txBody>
          <a:bodyPr wrap="square">
            <a:spAutoFit/>
          </a:bodyPr>
          <a:lstStyle/>
          <a:p>
            <a:pPr algn="just"/>
            <a:r>
              <a:rPr lang="es-ES" dirty="0">
                <a:latin typeface="Arial" panose="020B0604020202020204" pitchFamily="34" charset="0"/>
                <a:cs typeface="Arial" panose="020B0604020202020204" pitchFamily="34" charset="0"/>
              </a:rPr>
              <a:t>En centros de agudos se estima que un 15% de pacientes con ictus reciben puré sin una indicación clara, y que con frecuencia en este tipo de pacientes, se espesan los alimentos sin una valoración precisa de la capacidad de deglución</a:t>
            </a:r>
            <a:r>
              <a:rPr lang="es-ES" baseline="30000" dirty="0">
                <a:latin typeface="Arial" panose="020B0604020202020204" pitchFamily="34" charset="0"/>
                <a:cs typeface="Arial" panose="020B0604020202020204" pitchFamily="34" charset="0"/>
              </a:rPr>
              <a:t>(1)</a:t>
            </a:r>
          </a:p>
        </p:txBody>
      </p:sp>
      <p:sp>
        <p:nvSpPr>
          <p:cNvPr id="6" name="Rectángulo 5"/>
          <p:cNvSpPr/>
          <p:nvPr/>
        </p:nvSpPr>
        <p:spPr>
          <a:xfrm>
            <a:off x="1285996" y="5539188"/>
            <a:ext cx="10797147" cy="707886"/>
          </a:xfrm>
          <a:prstGeom prst="rect">
            <a:avLst/>
          </a:prstGeom>
          <a:noFill/>
        </p:spPr>
        <p:txBody>
          <a:bodyPr wrap="square">
            <a:spAutoFit/>
          </a:bodyPr>
          <a:lstStyle/>
          <a:p>
            <a:pPr marL="228600" indent="-228600">
              <a:buAutoNum type="arabicPeriod"/>
            </a:pPr>
            <a:r>
              <a:rPr lang="es-ES" sz="1000" dirty="0" err="1">
                <a:latin typeface="Arial" panose="020B0604020202020204" pitchFamily="34" charset="0"/>
                <a:cs typeface="Arial" panose="020B0604020202020204" pitchFamily="34" charset="0"/>
              </a:rPr>
              <a:t>Stroke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patients</a:t>
            </a:r>
            <a:r>
              <a:rPr lang="es-ES" sz="1000" dirty="0">
                <a:latin typeface="Arial" panose="020B0604020202020204" pitchFamily="34" charset="0"/>
                <a:cs typeface="Arial" panose="020B0604020202020204" pitchFamily="34" charset="0"/>
              </a:rPr>
              <a:t> in </a:t>
            </a:r>
            <a:r>
              <a:rPr lang="es-ES" sz="1000" dirty="0" err="1">
                <a:latin typeface="Arial" panose="020B0604020202020204" pitchFamily="34" charset="0"/>
                <a:cs typeface="Arial" panose="020B0604020202020204" pitchFamily="34" charset="0"/>
              </a:rPr>
              <a:t>nursing</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homes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eating</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feeding</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nutrition</a:t>
            </a:r>
            <a:r>
              <a:rPr lang="es-ES" sz="1000" dirty="0">
                <a:latin typeface="Arial" panose="020B0604020202020204" pitchFamily="34" charset="0"/>
                <a:cs typeface="Arial" panose="020B0604020202020204" pitchFamily="34" charset="0"/>
              </a:rPr>
              <a:t> and </a:t>
            </a:r>
            <a:r>
              <a:rPr lang="es-ES" sz="1000" dirty="0" err="1">
                <a:latin typeface="Arial" panose="020B0604020202020204" pitchFamily="34" charset="0"/>
                <a:cs typeface="Arial" panose="020B0604020202020204" pitchFamily="34" charset="0"/>
              </a:rPr>
              <a:t>related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care</a:t>
            </a:r>
            <a:r>
              <a:rPr lang="es-ES" sz="1000" dirty="0">
                <a:latin typeface="Arial" panose="020B0604020202020204" pitchFamily="34" charset="0"/>
                <a:cs typeface="Arial" panose="020B0604020202020204" pitchFamily="34" charset="0"/>
              </a:rPr>
              <a:t>. J </a:t>
            </a:r>
            <a:r>
              <a:rPr lang="es-ES" sz="1000" dirty="0" err="1">
                <a:latin typeface="Arial" panose="020B0604020202020204" pitchFamily="34" charset="0"/>
                <a:cs typeface="Arial" panose="020B0604020202020204" pitchFamily="34" charset="0"/>
              </a:rPr>
              <a:t>Clin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Nurs</a:t>
            </a:r>
            <a:r>
              <a:rPr lang="es-ES" sz="1000" dirty="0">
                <a:latin typeface="Arial" panose="020B0604020202020204" pitchFamily="34" charset="0"/>
                <a:cs typeface="Arial" panose="020B0604020202020204" pitchFamily="34" charset="0"/>
              </a:rPr>
              <a:t> 2002 </a:t>
            </a:r>
          </a:p>
          <a:p>
            <a:r>
              <a:rPr lang="es-ES" sz="1000" dirty="0">
                <a:latin typeface="Arial" panose="020B0604020202020204" pitchFamily="34" charset="0"/>
                <a:cs typeface="Arial" panose="020B0604020202020204" pitchFamily="34" charset="0"/>
              </a:rPr>
              <a:t>2. </a:t>
            </a:r>
            <a:r>
              <a:rPr lang="es-ES" sz="1000" dirty="0" err="1">
                <a:latin typeface="Arial" panose="020B0604020202020204" pitchFamily="34" charset="0"/>
                <a:cs typeface="Arial" panose="020B0604020202020204" pitchFamily="34" charset="0"/>
              </a:rPr>
              <a:t>Cognitively</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impaired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residents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risk</a:t>
            </a:r>
            <a:r>
              <a:rPr lang="es-ES" sz="1000" dirty="0">
                <a:latin typeface="Arial" panose="020B0604020202020204" pitchFamily="34" charset="0"/>
                <a:cs typeface="Arial" panose="020B0604020202020204" pitchFamily="34" charset="0"/>
              </a:rPr>
              <a:t> of </a:t>
            </a:r>
            <a:r>
              <a:rPr lang="es-ES" sz="1000" dirty="0" err="1">
                <a:latin typeface="Arial" panose="020B0604020202020204" pitchFamily="34" charset="0"/>
                <a:cs typeface="Arial" panose="020B0604020202020204" pitchFamily="34" charset="0"/>
              </a:rPr>
              <a:t>malnutrition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influenced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by</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foodservice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factors</a:t>
            </a:r>
            <a:r>
              <a:rPr lang="es-ES" sz="1000" dirty="0">
                <a:latin typeface="Arial" panose="020B0604020202020204" pitchFamily="34" charset="0"/>
                <a:cs typeface="Arial" panose="020B0604020202020204" pitchFamily="34" charset="0"/>
              </a:rPr>
              <a:t> in </a:t>
            </a:r>
            <a:r>
              <a:rPr lang="es-ES" sz="1000" dirty="0" err="1">
                <a:latin typeface="Arial" panose="020B0604020202020204" pitchFamily="34" charset="0"/>
                <a:cs typeface="Arial" panose="020B0604020202020204" pitchFamily="34" charset="0"/>
              </a:rPr>
              <a:t>long-term</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care</a:t>
            </a:r>
            <a:r>
              <a:rPr lang="es-ES" sz="1000" dirty="0">
                <a:latin typeface="Arial" panose="020B0604020202020204" pitchFamily="34" charset="0"/>
                <a:cs typeface="Arial" panose="020B0604020202020204" pitchFamily="34" charset="0"/>
              </a:rPr>
              <a:t>. J </a:t>
            </a:r>
            <a:r>
              <a:rPr lang="es-ES" sz="1000" dirty="0" err="1">
                <a:latin typeface="Arial" panose="020B0604020202020204" pitchFamily="34" charset="0"/>
                <a:cs typeface="Arial" panose="020B0604020202020204" pitchFamily="34" charset="0"/>
              </a:rPr>
              <a:t>Nutr</a:t>
            </a:r>
            <a:r>
              <a:rPr lang="es-ES" sz="1000" dirty="0">
                <a:latin typeface="Arial" panose="020B0604020202020204" pitchFamily="34" charset="0"/>
                <a:cs typeface="Arial" panose="020B0604020202020204" pitchFamily="34" charset="0"/>
              </a:rPr>
              <a:t> Elder 2006</a:t>
            </a:r>
          </a:p>
          <a:p>
            <a:r>
              <a:rPr lang="es-ES" sz="1000" dirty="0">
                <a:latin typeface="Arial" panose="020B0604020202020204" pitchFamily="34" charset="0"/>
                <a:cs typeface="Arial" panose="020B0604020202020204" pitchFamily="34" charset="0"/>
              </a:rPr>
              <a:t>3.</a:t>
            </a:r>
            <a:r>
              <a:rPr lang="en-US" sz="1000" dirty="0">
                <a:latin typeface="Arial" panose="020B0604020202020204" pitchFamily="34" charset="0"/>
                <a:cs typeface="Arial" panose="020B0604020202020204" pitchFamily="34" charset="0"/>
              </a:rPr>
              <a:t> A </a:t>
            </a:r>
            <a:r>
              <a:rPr lang="en-US" sz="1000" dirty="0" err="1">
                <a:latin typeface="Arial" panose="020B0604020202020204" pitchFamily="34" charset="0"/>
                <a:cs typeface="Arial" panose="020B0604020202020204" pitchFamily="34" charset="0"/>
              </a:rPr>
              <a:t>randomised</a:t>
            </a:r>
            <a:r>
              <a:rPr lang="en-US" sz="1000" dirty="0">
                <a:latin typeface="Arial" panose="020B0604020202020204" pitchFamily="34" charset="0"/>
                <a:cs typeface="Arial" panose="020B0604020202020204" pitchFamily="34" charset="0"/>
              </a:rPr>
              <a:t> trial of the impact of energy density and texture of a meal on food and energy intake, satiation, satiety, appetite and palatability responses in healthy adults. </a:t>
            </a:r>
            <a:r>
              <a:rPr lang="en-US" sz="1000" dirty="0" err="1">
                <a:latin typeface="Arial" panose="020B0604020202020204" pitchFamily="34" charset="0"/>
                <a:cs typeface="Arial" panose="020B0604020202020204" pitchFamily="34" charset="0"/>
              </a:rPr>
              <a:t>Clin</a:t>
            </a:r>
            <a:r>
              <a:rPr lang="en-US" sz="1000" dirty="0">
                <a:latin typeface="Arial" panose="020B0604020202020204" pitchFamily="34" charset="0"/>
                <a:cs typeface="Arial" panose="020B0604020202020204" pitchFamily="34" charset="0"/>
              </a:rPr>
              <a:t> </a:t>
            </a:r>
            <a:r>
              <a:rPr lang="en-US" sz="1000" dirty="0" err="1">
                <a:latin typeface="Arial" panose="020B0604020202020204" pitchFamily="34" charset="0"/>
                <a:cs typeface="Arial" panose="020B0604020202020204" pitchFamily="34" charset="0"/>
              </a:rPr>
              <a:t>Nutr</a:t>
            </a:r>
            <a:r>
              <a:rPr lang="en-US" sz="1000" dirty="0">
                <a:latin typeface="Arial" panose="020B0604020202020204" pitchFamily="34" charset="0"/>
                <a:cs typeface="Arial" panose="020B0604020202020204" pitchFamily="34" charset="0"/>
              </a:rPr>
              <a:t> 2013 </a:t>
            </a:r>
          </a:p>
          <a:p>
            <a:r>
              <a:rPr lang="es-ES" sz="1000" dirty="0">
                <a:latin typeface="Arial" panose="020B0604020202020204" pitchFamily="34" charset="0"/>
                <a:cs typeface="Arial" panose="020B0604020202020204" pitchFamily="34" charset="0"/>
              </a:rPr>
              <a:t>4. El menú de textura modificada; valor nutricional, digestibilidad y aportación dentro del menú de hospitales y residencias de mayores. N</a:t>
            </a:r>
            <a:r>
              <a:rPr lang="ro-RO" sz="1000" dirty="0">
                <a:latin typeface="Arial" panose="020B0604020202020204" pitchFamily="34" charset="0"/>
                <a:cs typeface="Arial" panose="020B0604020202020204" pitchFamily="34" charset="0"/>
              </a:rPr>
              <a:t>utr Hosp. 2014</a:t>
            </a:r>
            <a:endParaRPr lang="es-ES" sz="1000" dirty="0">
              <a:latin typeface="Arial" panose="020B0604020202020204" pitchFamily="34" charset="0"/>
              <a:cs typeface="Arial" panose="020B0604020202020204" pitchFamily="34" charset="0"/>
            </a:endParaRPr>
          </a:p>
        </p:txBody>
      </p:sp>
      <p:sp>
        <p:nvSpPr>
          <p:cNvPr id="7" name="Rectángulo 6"/>
          <p:cNvSpPr/>
          <p:nvPr/>
        </p:nvSpPr>
        <p:spPr>
          <a:xfrm>
            <a:off x="6876661" y="2552276"/>
            <a:ext cx="4343789" cy="1477328"/>
          </a:xfrm>
          <a:prstGeom prst="rect">
            <a:avLst/>
          </a:prstGeom>
          <a:ln w="3175" cmpd="sng">
            <a:solidFill>
              <a:schemeClr val="tx1"/>
            </a:solidFill>
          </a:ln>
        </p:spPr>
        <p:txBody>
          <a:bodyPr wrap="square">
            <a:spAutoFit/>
          </a:bodyPr>
          <a:lstStyle/>
          <a:p>
            <a:pPr marL="342900" indent="-342900">
              <a:buAutoNum type="arabicPlain" startAt="236"/>
            </a:pPr>
            <a:r>
              <a:rPr lang="es-ES" dirty="0">
                <a:latin typeface="Arial" panose="020B0604020202020204" pitchFamily="34" charset="0"/>
                <a:cs typeface="Arial" panose="020B0604020202020204" pitchFamily="34" charset="0"/>
              </a:rPr>
              <a:t> residentes de cuidado crónico</a:t>
            </a:r>
          </a:p>
          <a:p>
            <a:r>
              <a:rPr lang="es-ES" dirty="0">
                <a:latin typeface="Arial" panose="020B0604020202020204" pitchFamily="34" charset="0"/>
                <a:cs typeface="Arial" panose="020B0604020202020204" pitchFamily="34" charset="0"/>
              </a:rPr>
              <a:t>La DNT no solo se asocia a DMT, también influye el tipo de bandejas, la elección de menú y dificultad para manipulación de utensilios y envases.</a:t>
            </a:r>
            <a:r>
              <a:rPr lang="es-ES" baseline="30000" dirty="0">
                <a:latin typeface="Arial" panose="020B0604020202020204" pitchFamily="34" charset="0"/>
                <a:cs typeface="Arial" panose="020B0604020202020204" pitchFamily="34" charset="0"/>
              </a:rPr>
              <a:t> (2)</a:t>
            </a:r>
          </a:p>
        </p:txBody>
      </p:sp>
      <p:sp>
        <p:nvSpPr>
          <p:cNvPr id="8" name="Rectángulo 7"/>
          <p:cNvSpPr/>
          <p:nvPr/>
        </p:nvSpPr>
        <p:spPr>
          <a:xfrm>
            <a:off x="1285996" y="3627927"/>
            <a:ext cx="4676266" cy="1754326"/>
          </a:xfrm>
          <a:prstGeom prst="rect">
            <a:avLst/>
          </a:prstGeom>
          <a:ln w="3175" cmpd="sng">
            <a:solidFill>
              <a:schemeClr val="tx1"/>
            </a:solidFill>
          </a:ln>
        </p:spPr>
        <p:txBody>
          <a:bodyPr wrap="square">
            <a:spAutoFit/>
          </a:bodyPr>
          <a:lstStyle/>
          <a:p>
            <a:r>
              <a:rPr lang="es-ES" dirty="0">
                <a:latin typeface="Arial" panose="020B0604020202020204" pitchFamily="34" charset="0"/>
                <a:cs typeface="Arial" panose="020B0604020202020204" pitchFamily="34" charset="0"/>
              </a:rPr>
              <a:t>Desventajas DMT</a:t>
            </a:r>
            <a:r>
              <a:rPr lang="es-ES" baseline="30000" dirty="0">
                <a:latin typeface="Arial" panose="020B0604020202020204" pitchFamily="34" charset="0"/>
                <a:cs typeface="Arial" panose="020B0604020202020204" pitchFamily="34" charset="0"/>
              </a:rPr>
              <a:t> (3)(4)</a:t>
            </a:r>
          </a:p>
          <a:p>
            <a:pPr marL="285750" indent="-285750">
              <a:buClr>
                <a:srgbClr val="7030A0"/>
              </a:buClr>
              <a:buSzPct val="50000"/>
              <a:buFont typeface="Courier New" panose="02070309020205020404" pitchFamily="49" charset="0"/>
              <a:buChar char="o"/>
            </a:pPr>
            <a:r>
              <a:rPr lang="es-ES" dirty="0">
                <a:latin typeface="Arial" panose="020B0604020202020204" pitchFamily="34" charset="0"/>
                <a:cs typeface="Arial" panose="020B0604020202020204" pitchFamily="34" charset="0"/>
              </a:rPr>
              <a:t>Variabilidad en la composición nutricional Eliminación de ciertos alimentos</a:t>
            </a:r>
          </a:p>
          <a:p>
            <a:pPr marL="285750" indent="-285750">
              <a:buClr>
                <a:srgbClr val="7030A0"/>
              </a:buClr>
              <a:buSzPct val="50000"/>
              <a:buFont typeface="Courier New" panose="02070309020205020404" pitchFamily="49" charset="0"/>
              <a:buChar char="o"/>
            </a:pPr>
            <a:r>
              <a:rPr lang="es-ES" dirty="0">
                <a:latin typeface="Arial" panose="020B0604020202020204" pitchFamily="34" charset="0"/>
                <a:cs typeface="Arial" panose="020B0604020202020204" pitchFamily="34" charset="0"/>
              </a:rPr>
              <a:t>Posible insuficiencia nutricional</a:t>
            </a:r>
          </a:p>
          <a:p>
            <a:pPr marL="285750" indent="-285750">
              <a:buClr>
                <a:srgbClr val="7030A0"/>
              </a:buClr>
              <a:buSzPct val="50000"/>
              <a:buFont typeface="Courier New" panose="02070309020205020404" pitchFamily="49" charset="0"/>
              <a:buChar char="o"/>
            </a:pPr>
            <a:r>
              <a:rPr lang="es-ES" dirty="0">
                <a:latin typeface="Arial" panose="020B0604020202020204" pitchFamily="34" charset="0"/>
                <a:cs typeface="Arial" panose="020B0604020202020204" pitchFamily="34" charset="0"/>
              </a:rPr>
              <a:t>Necesidad de su enriquecimiento</a:t>
            </a:r>
          </a:p>
          <a:p>
            <a:pPr marL="285750" indent="-285750">
              <a:buClr>
                <a:srgbClr val="7030A0"/>
              </a:buClr>
              <a:buSzPct val="50000"/>
              <a:buFont typeface="Courier New" panose="02070309020205020404" pitchFamily="49" charset="0"/>
              <a:buChar char="o"/>
            </a:pPr>
            <a:r>
              <a:rPr lang="es-ES" dirty="0">
                <a:latin typeface="Arial" panose="020B0604020202020204" pitchFamily="34" charset="0"/>
                <a:cs typeface="Arial" panose="020B0604020202020204" pitchFamily="34" charset="0"/>
              </a:rPr>
              <a:t>Riesgo higiénico por manipulación</a:t>
            </a:r>
          </a:p>
        </p:txBody>
      </p:sp>
    </p:spTree>
    <p:extLst>
      <p:ext uri="{BB962C8B-B14F-4D97-AF65-F5344CB8AC3E}">
        <p14:creationId xmlns:p14="http://schemas.microsoft.com/office/powerpoint/2010/main" val="2445058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Imagen 1">
            <a:extLst>
              <a:ext uri="{FF2B5EF4-FFF2-40B4-BE49-F238E27FC236}">
                <a16:creationId xmlns:a16="http://schemas.microsoft.com/office/drawing/2014/main" id="{B3B63076-9ABB-F44E-B384-C6A332302E7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680929"/>
            <a:ext cx="7210710" cy="229710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46082" name="Rectángulo 4">
            <a:extLst>
              <a:ext uri="{FF2B5EF4-FFF2-40B4-BE49-F238E27FC236}">
                <a16:creationId xmlns:a16="http://schemas.microsoft.com/office/drawing/2014/main" id="{F707AF15-E4C9-4A4D-B6A0-812BEC4737C6}"/>
              </a:ext>
            </a:extLst>
          </p:cNvPr>
          <p:cNvSpPr>
            <a:spLocks noChangeArrowheads="1"/>
          </p:cNvSpPr>
          <p:nvPr/>
        </p:nvSpPr>
        <p:spPr bwMode="auto">
          <a:xfrm>
            <a:off x="6494106" y="1741794"/>
            <a:ext cx="5505904"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s-ES" altLang="es-CO" sz="2000" dirty="0">
                <a:latin typeface="Arial" panose="020B0604020202020204" pitchFamily="34" charset="0"/>
                <a:cs typeface="Arial" panose="020B0604020202020204" pitchFamily="34" charset="0"/>
              </a:rPr>
              <a:t>Dieta especial: </a:t>
            </a:r>
            <a:r>
              <a:rPr lang="es-ES" altLang="es-CO" sz="2000" dirty="0">
                <a:solidFill>
                  <a:srgbClr val="FF0000"/>
                </a:solidFill>
                <a:latin typeface="Arial" panose="020B0604020202020204" pitchFamily="34" charset="0"/>
                <a:cs typeface="Arial" panose="020B0604020202020204" pitchFamily="34" charset="0"/>
              </a:rPr>
              <a:t>1,45 veces mas probabilidades</a:t>
            </a:r>
            <a:r>
              <a:rPr lang="es-ES" altLang="es-CO" sz="2000" dirty="0">
                <a:latin typeface="Arial" panose="020B0604020202020204" pitchFamily="34" charset="0"/>
                <a:cs typeface="Arial" panose="020B0604020202020204" pitchFamily="34" charset="0"/>
              </a:rPr>
              <a:t> de perder peso</a:t>
            </a:r>
          </a:p>
          <a:p>
            <a:pPr algn="just" eaLnBrk="1" hangingPunct="1"/>
            <a:r>
              <a:rPr lang="es-ES" altLang="es-CO" sz="2000" dirty="0">
                <a:latin typeface="Arial" panose="020B0604020202020204" pitchFamily="34" charset="0"/>
                <a:cs typeface="Arial" panose="020B0604020202020204" pitchFamily="34" charset="0"/>
              </a:rPr>
              <a:t>Pérdida de peso = </a:t>
            </a:r>
            <a:r>
              <a:rPr lang="es-ES" altLang="es-CO" sz="2000" dirty="0">
                <a:solidFill>
                  <a:srgbClr val="FF0000"/>
                </a:solidFill>
                <a:latin typeface="Arial" panose="020B0604020202020204" pitchFamily="34" charset="0"/>
                <a:cs typeface="Arial" panose="020B0604020202020204" pitchFamily="34" charset="0"/>
              </a:rPr>
              <a:t>60% dieta especial </a:t>
            </a:r>
            <a:r>
              <a:rPr lang="es-ES" altLang="es-CO" sz="2000" dirty="0">
                <a:latin typeface="Arial" panose="020B0604020202020204" pitchFamily="34" charset="0"/>
                <a:cs typeface="Arial" panose="020B0604020202020204" pitchFamily="34" charset="0"/>
              </a:rPr>
              <a:t>(diabético, baja en sodio, baja en residuo)</a:t>
            </a:r>
          </a:p>
        </p:txBody>
      </p:sp>
      <p:sp>
        <p:nvSpPr>
          <p:cNvPr id="7" name="CuadroTexto 6">
            <a:extLst>
              <a:ext uri="{FF2B5EF4-FFF2-40B4-BE49-F238E27FC236}">
                <a16:creationId xmlns:a16="http://schemas.microsoft.com/office/drawing/2014/main" id="{F67F0A01-04FC-4B4B-9CAF-F519B79CE671}"/>
              </a:ext>
            </a:extLst>
          </p:cNvPr>
          <p:cNvSpPr txBox="1"/>
          <p:nvPr/>
        </p:nvSpPr>
        <p:spPr>
          <a:xfrm>
            <a:off x="1852839" y="3718475"/>
            <a:ext cx="3223014" cy="1631216"/>
          </a:xfrm>
          <a:prstGeom prst="rect">
            <a:avLst/>
          </a:prstGeom>
          <a:solidFill>
            <a:srgbClr val="D569C3">
              <a:alpha val="17000"/>
            </a:srgbClr>
          </a:solidFill>
          <a:ln>
            <a:noFill/>
          </a:ln>
        </p:spPr>
        <p:style>
          <a:lnRef idx="1">
            <a:schemeClr val="accent1"/>
          </a:lnRef>
          <a:fillRef idx="3">
            <a:schemeClr val="accent1"/>
          </a:fillRef>
          <a:effectRef idx="2">
            <a:schemeClr val="accent1"/>
          </a:effectRef>
          <a:fontRef idx="minor">
            <a:schemeClr val="lt1"/>
          </a:fontRef>
        </p:style>
        <p:txBody>
          <a:bodyPr wrap="square">
            <a:spAutoFit/>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marL="342900" indent="-342900" eaLnBrk="1" hangingPunct="1">
              <a:buClr>
                <a:srgbClr val="7030A0"/>
              </a:buClr>
              <a:buSzPct val="90000"/>
              <a:buFont typeface="Wingdings" panose="05000000000000000000" pitchFamily="2" charset="2"/>
              <a:buChar char="ü"/>
            </a:pPr>
            <a:r>
              <a:rPr lang="es-ES" altLang="es-CO" sz="2000" b="1" dirty="0">
                <a:latin typeface="Arial" panose="020B0604020202020204" pitchFamily="34" charset="0"/>
                <a:cs typeface="Arial" panose="020B0604020202020204" pitchFamily="34" charset="0"/>
              </a:rPr>
              <a:t>922 pacientes</a:t>
            </a:r>
          </a:p>
          <a:p>
            <a:pPr marL="342900" indent="-342900" eaLnBrk="1" hangingPunct="1">
              <a:buClr>
                <a:srgbClr val="7030A0"/>
              </a:buClr>
              <a:buSzPct val="90000"/>
              <a:buFont typeface="Wingdings" panose="05000000000000000000" pitchFamily="2" charset="2"/>
              <a:buChar char="ü"/>
            </a:pPr>
            <a:r>
              <a:rPr lang="es-ES" altLang="es-CO" sz="2000" b="1" dirty="0">
                <a:latin typeface="Arial" panose="020B0604020202020204" pitchFamily="34" charset="0"/>
                <a:cs typeface="Arial" panose="020B0604020202020204" pitchFamily="34" charset="0"/>
              </a:rPr>
              <a:t>16 hospitales</a:t>
            </a:r>
          </a:p>
          <a:p>
            <a:pPr marL="342900" indent="-342900" eaLnBrk="1" hangingPunct="1">
              <a:buClr>
                <a:srgbClr val="7030A0"/>
              </a:buClr>
              <a:buSzPct val="90000"/>
              <a:buFont typeface="Wingdings" panose="05000000000000000000" pitchFamily="2" charset="2"/>
              <a:buChar char="ü"/>
            </a:pPr>
            <a:r>
              <a:rPr lang="es-ES" altLang="es-CO" sz="2000" b="1" dirty="0">
                <a:latin typeface="Arial" panose="020B0604020202020204" pitchFamily="34" charset="0"/>
                <a:cs typeface="Arial" panose="020B0604020202020204" pitchFamily="34" charset="0"/>
              </a:rPr>
              <a:t>8 provincias</a:t>
            </a:r>
          </a:p>
          <a:p>
            <a:pPr marL="342900" indent="-342900" eaLnBrk="1" hangingPunct="1">
              <a:buClr>
                <a:srgbClr val="7030A0"/>
              </a:buClr>
              <a:buSzPct val="90000"/>
              <a:buFont typeface="Wingdings" panose="05000000000000000000" pitchFamily="2" charset="2"/>
              <a:buChar char="ü"/>
            </a:pPr>
            <a:r>
              <a:rPr lang="es-ES" altLang="es-CO" sz="2000" b="1" dirty="0">
                <a:latin typeface="Arial" panose="020B0604020202020204" pitchFamily="34" charset="0"/>
                <a:cs typeface="Arial" panose="020B0604020202020204" pitchFamily="34" charset="0"/>
              </a:rPr>
              <a:t>Seguimiento telefónico 30 días </a:t>
            </a:r>
          </a:p>
        </p:txBody>
      </p:sp>
      <p:sp>
        <p:nvSpPr>
          <p:cNvPr id="46084" name="Rectángulo 7">
            <a:extLst>
              <a:ext uri="{FF2B5EF4-FFF2-40B4-BE49-F238E27FC236}">
                <a16:creationId xmlns:a16="http://schemas.microsoft.com/office/drawing/2014/main" id="{5C3BA470-596C-AE4E-BF76-F294A30ADEEA}"/>
              </a:ext>
            </a:extLst>
          </p:cNvPr>
          <p:cNvSpPr>
            <a:spLocks noChangeArrowheads="1"/>
          </p:cNvSpPr>
          <p:nvPr/>
        </p:nvSpPr>
        <p:spPr bwMode="auto">
          <a:xfrm>
            <a:off x="6543319" y="3285584"/>
            <a:ext cx="550590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s-ES" altLang="es-CO" sz="2000" dirty="0">
                <a:latin typeface="Arial" panose="020B0604020202020204" pitchFamily="34" charset="0"/>
                <a:cs typeface="Arial" panose="020B0604020202020204" pitchFamily="34" charset="0"/>
              </a:rPr>
              <a:t>Cáncer, estado nutricional, procedimiento quirúrgico, sexo y duración de la estancia no se asocian significativamente con la pérdida de peso</a:t>
            </a:r>
          </a:p>
        </p:txBody>
      </p:sp>
      <p:sp>
        <p:nvSpPr>
          <p:cNvPr id="46085" name="Rectángulo 8">
            <a:extLst>
              <a:ext uri="{FF2B5EF4-FFF2-40B4-BE49-F238E27FC236}">
                <a16:creationId xmlns:a16="http://schemas.microsoft.com/office/drawing/2014/main" id="{886C85D5-E038-2C4E-AE43-0163B8AC36C3}"/>
              </a:ext>
            </a:extLst>
          </p:cNvPr>
          <p:cNvSpPr>
            <a:spLocks noChangeArrowheads="1"/>
          </p:cNvSpPr>
          <p:nvPr/>
        </p:nvSpPr>
        <p:spPr bwMode="auto">
          <a:xfrm>
            <a:off x="6571893" y="4738995"/>
            <a:ext cx="5505904"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s-ES" altLang="es-CO" sz="2000" dirty="0">
                <a:latin typeface="Arial" panose="020B0604020202020204" pitchFamily="34" charset="0"/>
                <a:cs typeface="Arial" panose="020B0604020202020204" pitchFamily="34" charset="0"/>
              </a:rPr>
              <a:t>Pacientes asistidos por dietista: </a:t>
            </a:r>
            <a:r>
              <a:rPr lang="es-ES" altLang="es-CO" sz="2000" dirty="0">
                <a:solidFill>
                  <a:srgbClr val="FF0000"/>
                </a:solidFill>
                <a:latin typeface="Arial" panose="020B0604020202020204" pitchFamily="34" charset="0"/>
                <a:cs typeface="Arial" panose="020B0604020202020204" pitchFamily="34" charset="0"/>
              </a:rPr>
              <a:t>80% recibieron dieta especial</a:t>
            </a:r>
          </a:p>
          <a:p>
            <a:pPr algn="just" eaLnBrk="1" hangingPunct="1"/>
            <a:r>
              <a:rPr lang="es-ES" altLang="es-CO" sz="2000" dirty="0">
                <a:latin typeface="Arial" panose="020B0604020202020204" pitchFamily="34" charset="0"/>
                <a:cs typeface="Arial" panose="020B0604020202020204" pitchFamily="34" charset="0"/>
              </a:rPr>
              <a:t>Pacientes sin consulta nutricional: 49% dieta especial</a:t>
            </a:r>
          </a:p>
        </p:txBody>
      </p:sp>
    </p:spTree>
    <p:extLst>
      <p:ext uri="{BB962C8B-B14F-4D97-AF65-F5344CB8AC3E}">
        <p14:creationId xmlns:p14="http://schemas.microsoft.com/office/powerpoint/2010/main" val="757821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3">
            <a:extLst>
              <a:ext uri="{BEBA8EAE-BF5A-486C-A8C5-ECC9F3942E4B}">
                <a14:imgProps xmlns:a14="http://schemas.microsoft.com/office/drawing/2010/main">
                  <a14:imgLayer>
                    <a14:imgEffect>
                      <a14:saturation sat="0"/>
                    </a14:imgEffect>
                  </a14:imgLayer>
                </a14:imgProps>
              </a:ext>
            </a:extLst>
          </a:blip>
          <a:srcRect l="24656" r="22568"/>
          <a:stretch/>
        </p:blipFill>
        <p:spPr>
          <a:xfrm>
            <a:off x="8291718" y="1247651"/>
            <a:ext cx="1551616" cy="2060599"/>
          </a:xfrm>
          <a:prstGeom prst="rect">
            <a:avLst/>
          </a:prstGeom>
          <a:scene3d>
            <a:camera prst="perspectiveHeroicExtremeLeftFacing"/>
            <a:lightRig rig="threePt" dir="t"/>
          </a:scene3d>
        </p:spPr>
      </p:pic>
      <p:pic>
        <p:nvPicPr>
          <p:cNvPr id="2" name="Imagen 1"/>
          <p:cNvPicPr>
            <a:picLocks noChangeAspect="1"/>
          </p:cNvPicPr>
          <p:nvPr/>
        </p:nvPicPr>
        <p:blipFill rotWithShape="1">
          <a:blip r:embed="rId4"/>
          <a:srcRect r="5807" b="3704"/>
          <a:stretch/>
        </p:blipFill>
        <p:spPr>
          <a:xfrm>
            <a:off x="1195111" y="1247651"/>
            <a:ext cx="4132338" cy="4874553"/>
          </a:xfrm>
          <a:prstGeom prst="rect">
            <a:avLst/>
          </a:prstGeom>
          <a:ln>
            <a:noFill/>
          </a:ln>
          <a:effectLst>
            <a:outerShdw blurRad="292100" dist="139700" dir="2700000" algn="tl" rotWithShape="0">
              <a:srgbClr val="333333">
                <a:alpha val="65000"/>
              </a:srgbClr>
            </a:outerShdw>
          </a:effectLst>
        </p:spPr>
      </p:pic>
      <p:sp>
        <p:nvSpPr>
          <p:cNvPr id="3" name="CuadroTexto 2"/>
          <p:cNvSpPr txBox="1"/>
          <p:nvPr/>
        </p:nvSpPr>
        <p:spPr>
          <a:xfrm>
            <a:off x="5810184" y="1769814"/>
            <a:ext cx="2941831" cy="1279581"/>
          </a:xfrm>
          <a:prstGeom prst="rect">
            <a:avLst/>
          </a:prstGeom>
          <a:noFill/>
        </p:spPr>
        <p:txBody>
          <a:bodyPr wrap="none" rtlCol="0">
            <a:spAutoFit/>
          </a:bodyPr>
          <a:lstStyle/>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Dieta hiposódica</a:t>
            </a:r>
          </a:p>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Dieta líquida</a:t>
            </a:r>
          </a:p>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Dieta </a:t>
            </a:r>
            <a:r>
              <a:rPr lang="es-ES" sz="2400" dirty="0" err="1">
                <a:latin typeface="Arial" panose="020B0604020202020204" pitchFamily="34" charset="0"/>
                <a:cs typeface="Arial" panose="020B0604020202020204" pitchFamily="34" charset="0"/>
              </a:rPr>
              <a:t>hipoprotéica</a:t>
            </a:r>
            <a:r>
              <a:rPr lang="es-ES" sz="2400" dirty="0">
                <a:latin typeface="Arial" panose="020B0604020202020204" pitchFamily="34" charset="0"/>
                <a:cs typeface="Arial" panose="020B0604020202020204" pitchFamily="34" charset="0"/>
              </a:rPr>
              <a:t> </a:t>
            </a:r>
          </a:p>
        </p:txBody>
      </p:sp>
      <p:pic>
        <p:nvPicPr>
          <p:cNvPr id="5" name="Imagen 4"/>
          <p:cNvPicPr>
            <a:picLocks noChangeAspect="1"/>
          </p:cNvPicPr>
          <p:nvPr/>
        </p:nvPicPr>
        <p:blipFill rotWithShape="1">
          <a:blip r:embed="rId3">
            <a:extLst>
              <a:ext uri="{BEBA8EAE-BF5A-486C-A8C5-ECC9F3942E4B}">
                <a14:imgProps xmlns:a14="http://schemas.microsoft.com/office/drawing/2010/main">
                  <a14:imgLayer>
                    <a14:imgEffect>
                      <a14:saturation sat="0"/>
                    </a14:imgEffect>
                  </a14:imgLayer>
                </a14:imgProps>
              </a:ext>
            </a:extLst>
          </a:blip>
          <a:srcRect l="24656" r="22568"/>
          <a:stretch/>
        </p:blipFill>
        <p:spPr>
          <a:xfrm>
            <a:off x="9147776" y="3870027"/>
            <a:ext cx="1551616" cy="2060599"/>
          </a:xfrm>
          <a:prstGeom prst="rect">
            <a:avLst/>
          </a:prstGeom>
          <a:scene3d>
            <a:camera prst="perspectiveHeroicExtremeLeftFacing"/>
            <a:lightRig rig="threePt" dir="t"/>
          </a:scene3d>
        </p:spPr>
      </p:pic>
      <p:sp>
        <p:nvSpPr>
          <p:cNvPr id="6" name="CuadroTexto 5"/>
          <p:cNvSpPr txBox="1"/>
          <p:nvPr/>
        </p:nvSpPr>
        <p:spPr>
          <a:xfrm>
            <a:off x="5819388" y="4447139"/>
            <a:ext cx="3627916" cy="1279581"/>
          </a:xfrm>
          <a:prstGeom prst="rect">
            <a:avLst/>
          </a:prstGeom>
          <a:noFill/>
        </p:spPr>
        <p:txBody>
          <a:bodyPr wrap="none" rtlCol="0">
            <a:spAutoFit/>
          </a:bodyPr>
          <a:lstStyle/>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Hábitos de consumo</a:t>
            </a:r>
          </a:p>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Tamaño de la porción</a:t>
            </a:r>
          </a:p>
          <a:p>
            <a:pPr>
              <a:lnSpc>
                <a:spcPct val="110000"/>
              </a:lnSpc>
            </a:pPr>
            <a:r>
              <a:rPr lang="es-ES" sz="2400" b="1" dirty="0">
                <a:solidFill>
                  <a:srgbClr val="7030A0"/>
                </a:solidFill>
                <a:latin typeface="Arial" panose="020B0604020202020204" pitchFamily="34" charset="0"/>
                <a:cs typeface="Arial" panose="020B0604020202020204" pitchFamily="34" charset="0"/>
              </a:rPr>
              <a:t>¿</a:t>
            </a:r>
            <a:r>
              <a:rPr lang="es-ES" sz="2400" dirty="0">
                <a:latin typeface="Arial" panose="020B0604020202020204" pitchFamily="34" charset="0"/>
                <a:cs typeface="Arial" panose="020B0604020202020204" pitchFamily="34" charset="0"/>
              </a:rPr>
              <a:t>Horario de alimentación</a:t>
            </a:r>
          </a:p>
        </p:txBody>
      </p:sp>
    </p:spTree>
    <p:extLst>
      <p:ext uri="{BB962C8B-B14F-4D97-AF65-F5344CB8AC3E}">
        <p14:creationId xmlns:p14="http://schemas.microsoft.com/office/powerpoint/2010/main" val="21750321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655AD7-926F-C04C-85C3-6C107EFCC82A}"/>
              </a:ext>
            </a:extLst>
          </p:cNvPr>
          <p:cNvSpPr>
            <a:spLocks noGrp="1"/>
          </p:cNvSpPr>
          <p:nvPr>
            <p:ph type="title"/>
          </p:nvPr>
        </p:nvSpPr>
        <p:spPr>
          <a:xfrm>
            <a:off x="739590" y="2551614"/>
            <a:ext cx="10515600" cy="1325563"/>
          </a:xfrm>
        </p:spPr>
        <p:txBody>
          <a:bodyPr/>
          <a:lstStyle/>
          <a:p>
            <a:pPr algn="ctr"/>
            <a:r>
              <a:rPr lang="es-CO" b="1" dirty="0">
                <a:solidFill>
                  <a:srgbClr val="7030A0"/>
                </a:solidFill>
                <a:latin typeface="Arial" panose="020B0604020202020204" pitchFamily="34" charset="0"/>
                <a:cs typeface="Arial" panose="020B0604020202020204" pitchFamily="34" charset="0"/>
              </a:rPr>
              <a:t>Paso a paso a la acción</a:t>
            </a:r>
          </a:p>
        </p:txBody>
      </p:sp>
    </p:spTree>
    <p:extLst>
      <p:ext uri="{BB962C8B-B14F-4D97-AF65-F5344CB8AC3E}">
        <p14:creationId xmlns:p14="http://schemas.microsoft.com/office/powerpoint/2010/main" val="298935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67186" y="97190"/>
            <a:ext cx="6195527" cy="1114281"/>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Objetivos Atención Alimentaria y Nutricional</a:t>
            </a:r>
          </a:p>
        </p:txBody>
      </p:sp>
      <p:sp>
        <p:nvSpPr>
          <p:cNvPr id="3" name="Marcador de contenido 7"/>
          <p:cNvSpPr txBox="1">
            <a:spLocks/>
          </p:cNvSpPr>
          <p:nvPr/>
        </p:nvSpPr>
        <p:spPr>
          <a:xfrm>
            <a:off x="340963" y="1365434"/>
            <a:ext cx="5269423" cy="4406102"/>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50000"/>
              </a:lnSpc>
              <a:buNone/>
            </a:pPr>
            <a:endParaRPr lang="es-CO" sz="2400" dirty="0">
              <a:latin typeface="Arial" panose="020B0604020202020204" pitchFamily="34" charset="0"/>
              <a:cs typeface="Arial" panose="020B0604020202020204" pitchFamily="34" charset="0"/>
            </a:endParaRPr>
          </a:p>
        </p:txBody>
      </p:sp>
      <p:sp>
        <p:nvSpPr>
          <p:cNvPr id="6" name="Rectángulo 5"/>
          <p:cNvSpPr/>
          <p:nvPr/>
        </p:nvSpPr>
        <p:spPr>
          <a:xfrm>
            <a:off x="0" y="6120239"/>
            <a:ext cx="5052447" cy="246221"/>
          </a:xfrm>
          <a:prstGeom prst="rect">
            <a:avLst/>
          </a:prstGeom>
          <a:noFill/>
        </p:spPr>
        <p:txBody>
          <a:bodyPr wrap="square">
            <a:spAutoFit/>
          </a:bodyPr>
          <a:lstStyle/>
          <a:p>
            <a:pPr algn="ctr"/>
            <a:r>
              <a:rPr lang="es-CO" sz="1000" dirty="0">
                <a:latin typeface="Arial" panose="020B0604020202020204" pitchFamily="34" charset="0"/>
                <a:cs typeface="Arial" panose="020B0604020202020204" pitchFamily="34" charset="0"/>
              </a:rPr>
              <a:t>Dialnet-AlimentacionHospitalaria-2973182%20(1).pdf, Nutr Hosp. 2012</a:t>
            </a:r>
          </a:p>
        </p:txBody>
      </p:sp>
      <p:sp>
        <p:nvSpPr>
          <p:cNvPr id="4" name="Rectángulo 3">
            <a:extLst>
              <a:ext uri="{FF2B5EF4-FFF2-40B4-BE49-F238E27FC236}">
                <a16:creationId xmlns:a16="http://schemas.microsoft.com/office/drawing/2014/main" id="{8C0BE456-7F52-6846-8083-3011E4166687}"/>
              </a:ext>
            </a:extLst>
          </p:cNvPr>
          <p:cNvSpPr/>
          <p:nvPr/>
        </p:nvSpPr>
        <p:spPr>
          <a:xfrm>
            <a:off x="658659" y="2659649"/>
            <a:ext cx="10532983" cy="1420261"/>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marL="342900" indent="-342900" algn="just">
              <a:lnSpc>
                <a:spcPct val="150000"/>
              </a:lnSpc>
              <a:buClr>
                <a:srgbClr val="7030A0"/>
              </a:buClr>
              <a:buSzPct val="80000"/>
              <a:buFont typeface="Wingdings" panose="05000000000000000000" pitchFamily="2" charset="2"/>
              <a:buChar char="Ø"/>
            </a:pPr>
            <a:r>
              <a:rPr lang="es-CO" sz="2000" dirty="0">
                <a:solidFill>
                  <a:schemeClr val="tx1"/>
                </a:solidFill>
                <a:latin typeface="Arial" panose="020B0604020202020204" pitchFamily="34" charset="0"/>
                <a:cs typeface="Arial" panose="020B0604020202020204" pitchFamily="34" charset="0"/>
              </a:rPr>
              <a:t>Garantizar el mantenimiento o restablecimiento del estado nutricional del paciente</a:t>
            </a:r>
          </a:p>
          <a:p>
            <a:pPr marL="342900" indent="-342900" algn="just">
              <a:lnSpc>
                <a:spcPct val="150000"/>
              </a:lnSpc>
              <a:buClr>
                <a:srgbClr val="7030A0"/>
              </a:buClr>
              <a:buSzPct val="80000"/>
              <a:buFont typeface="Wingdings" panose="05000000000000000000" pitchFamily="2" charset="2"/>
              <a:buChar char="Ø"/>
            </a:pPr>
            <a:r>
              <a:rPr lang="es-CO" sz="2000" dirty="0">
                <a:solidFill>
                  <a:schemeClr val="tx1"/>
                </a:solidFill>
                <a:latin typeface="Arial" panose="020B0604020202020204" pitchFamily="34" charset="0"/>
                <a:cs typeface="Arial" panose="020B0604020202020204" pitchFamily="34" charset="0"/>
              </a:rPr>
              <a:t>Favorecer el adecuado control metabólico, síntesis y reparación de tejidos, recuperación y convalecencia</a:t>
            </a:r>
          </a:p>
        </p:txBody>
      </p:sp>
      <p:sp>
        <p:nvSpPr>
          <p:cNvPr id="7" name="Rectángulo 6">
            <a:extLst>
              <a:ext uri="{FF2B5EF4-FFF2-40B4-BE49-F238E27FC236}">
                <a16:creationId xmlns:a16="http://schemas.microsoft.com/office/drawing/2014/main" id="{40DA21A6-AABC-7946-9F57-390C379FBB3C}"/>
              </a:ext>
            </a:extLst>
          </p:cNvPr>
          <p:cNvSpPr/>
          <p:nvPr/>
        </p:nvSpPr>
        <p:spPr>
          <a:xfrm>
            <a:off x="408124" y="4241901"/>
            <a:ext cx="4985286" cy="1420261"/>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algn="ctr">
              <a:lnSpc>
                <a:spcPct val="150000"/>
              </a:lnSpc>
            </a:pPr>
            <a:r>
              <a:rPr lang="es-CO" sz="2000" b="1" dirty="0">
                <a:solidFill>
                  <a:srgbClr val="7030A0"/>
                </a:solidFill>
                <a:latin typeface="Arial" panose="020B0604020202020204" pitchFamily="34" charset="0"/>
                <a:cs typeface="Arial" panose="020B0604020202020204" pitchFamily="34" charset="0"/>
              </a:rPr>
              <a:t>Utilizar las dietas de los hospitales o recomendaciones nutricionales como una forma de educación alimentaria</a:t>
            </a:r>
          </a:p>
        </p:txBody>
      </p:sp>
      <p:sp>
        <p:nvSpPr>
          <p:cNvPr id="8" name="Rectángulo 7">
            <a:extLst>
              <a:ext uri="{FF2B5EF4-FFF2-40B4-BE49-F238E27FC236}">
                <a16:creationId xmlns:a16="http://schemas.microsoft.com/office/drawing/2014/main" id="{D2662716-4796-0C48-AE2D-2EE55268FF6D}"/>
              </a:ext>
            </a:extLst>
          </p:cNvPr>
          <p:cNvSpPr/>
          <p:nvPr/>
        </p:nvSpPr>
        <p:spPr>
          <a:xfrm>
            <a:off x="340963" y="1753357"/>
            <a:ext cx="5052447" cy="557589"/>
          </a:xfrm>
          <a:prstGeom prst="rect">
            <a:avLst/>
          </a:prstGeom>
          <a:solidFill>
            <a:srgbClr val="7030A0"/>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numCol="1" anchor="t">
            <a:spAutoFit/>
          </a:bodyPr>
          <a:lstStyle/>
          <a:p>
            <a:pPr algn="ctr">
              <a:lnSpc>
                <a:spcPct val="150000"/>
              </a:lnSpc>
            </a:pPr>
            <a:r>
              <a:rPr lang="es-CO" sz="2300" b="1" dirty="0">
                <a:solidFill>
                  <a:schemeClr val="bg1"/>
                </a:solidFill>
                <a:latin typeface="Arial" panose="020B0604020202020204" pitchFamily="34" charset="0"/>
                <a:cs typeface="Arial" panose="020B0604020202020204" pitchFamily="34" charset="0"/>
              </a:rPr>
              <a:t>Hospital</a:t>
            </a:r>
          </a:p>
        </p:txBody>
      </p:sp>
      <p:sp>
        <p:nvSpPr>
          <p:cNvPr id="9" name="Rectángulo 8">
            <a:extLst>
              <a:ext uri="{FF2B5EF4-FFF2-40B4-BE49-F238E27FC236}">
                <a16:creationId xmlns:a16="http://schemas.microsoft.com/office/drawing/2014/main" id="{60C417E8-4CBA-2446-8528-6C1B4837C406}"/>
              </a:ext>
            </a:extLst>
          </p:cNvPr>
          <p:cNvSpPr/>
          <p:nvPr/>
        </p:nvSpPr>
        <p:spPr>
          <a:xfrm>
            <a:off x="6305228" y="1753357"/>
            <a:ext cx="5052447" cy="557589"/>
          </a:xfrm>
          <a:prstGeom prst="rect">
            <a:avLst/>
          </a:prstGeom>
          <a:solidFill>
            <a:srgbClr val="7030A0"/>
          </a:solidFill>
          <a:effectLst>
            <a:outerShdw blurRad="50800" dist="38100" dir="5400000" algn="t" rotWithShape="0">
              <a:prstClr val="black">
                <a:alpha val="40000"/>
              </a:prstClr>
            </a:outerShdw>
          </a:effectLst>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a:spAutoFit/>
          </a:bodyPr>
          <a:lstStyle/>
          <a:p>
            <a:pPr algn="ctr">
              <a:lnSpc>
                <a:spcPct val="150000"/>
              </a:lnSpc>
            </a:pPr>
            <a:r>
              <a:rPr lang="es-CO" sz="2300" b="1" dirty="0">
                <a:solidFill>
                  <a:schemeClr val="bg1"/>
                </a:solidFill>
                <a:latin typeface="Arial" panose="020B0604020202020204" pitchFamily="34" charset="0"/>
                <a:cs typeface="Arial" panose="020B0604020202020204" pitchFamily="34" charset="0"/>
              </a:rPr>
              <a:t>Ambulatorio</a:t>
            </a:r>
          </a:p>
        </p:txBody>
      </p:sp>
      <p:sp>
        <p:nvSpPr>
          <p:cNvPr id="10" name="Rectángulo 9">
            <a:extLst>
              <a:ext uri="{FF2B5EF4-FFF2-40B4-BE49-F238E27FC236}">
                <a16:creationId xmlns:a16="http://schemas.microsoft.com/office/drawing/2014/main" id="{B0E46C42-4131-9545-8B78-C54D401D649C}"/>
              </a:ext>
            </a:extLst>
          </p:cNvPr>
          <p:cNvSpPr/>
          <p:nvPr/>
        </p:nvSpPr>
        <p:spPr>
          <a:xfrm>
            <a:off x="6570070" y="4241901"/>
            <a:ext cx="4985286" cy="1881925"/>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algn="ctr">
              <a:lnSpc>
                <a:spcPct val="150000"/>
              </a:lnSpc>
            </a:pPr>
            <a:r>
              <a:rPr lang="es-CO" sz="2000" b="1" dirty="0">
                <a:solidFill>
                  <a:srgbClr val="7030A0"/>
                </a:solidFill>
                <a:latin typeface="Arial" panose="020B0604020202020204" pitchFamily="34" charset="0"/>
                <a:cs typeface="Arial" panose="020B0604020202020204" pitchFamily="34" charset="0"/>
              </a:rPr>
              <a:t>Utilizar las prescripciones nutricionales ambulatorias para lograr modificación de conductas y adquisición de hábitos alimentatios</a:t>
            </a:r>
          </a:p>
        </p:txBody>
      </p:sp>
    </p:spTree>
    <p:extLst>
      <p:ext uri="{BB962C8B-B14F-4D97-AF65-F5344CB8AC3E}">
        <p14:creationId xmlns:p14="http://schemas.microsoft.com/office/powerpoint/2010/main" val="213302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5201"/>
            <a:ext cx="12192000" cy="954272"/>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Objetivos</a:t>
            </a:r>
          </a:p>
        </p:txBody>
      </p:sp>
      <p:sp>
        <p:nvSpPr>
          <p:cNvPr id="3" name="Marcador de contenido 2"/>
          <p:cNvSpPr>
            <a:spLocks noGrp="1"/>
          </p:cNvSpPr>
          <p:nvPr>
            <p:ph idx="1"/>
          </p:nvPr>
        </p:nvSpPr>
        <p:spPr>
          <a:xfrm>
            <a:off x="864539" y="1190109"/>
            <a:ext cx="9801225" cy="5051912"/>
          </a:xfrm>
        </p:spPr>
        <p:txBody>
          <a:bodyPr>
            <a:normAutofit fontScale="92500" lnSpcReduction="10000"/>
          </a:bodyPr>
          <a:lstStyle/>
          <a:p>
            <a:pPr algn="just">
              <a:lnSpc>
                <a:spcPct val="100000"/>
              </a:lnSpc>
              <a:buClr>
                <a:srgbClr val="7030A0"/>
              </a:buClr>
              <a:buSzPct val="90000"/>
              <a:buFont typeface="Wingdings" panose="05000000000000000000" pitchFamily="2" charset="2"/>
              <a:buChar char="Ø"/>
            </a:pPr>
            <a:r>
              <a:rPr lang="es-ES" dirty="0">
                <a:latin typeface="Arial" panose="020B0604020202020204" pitchFamily="34" charset="0"/>
                <a:cs typeface="Arial" panose="020B0604020202020204" pitchFamily="34" charset="0"/>
              </a:rPr>
              <a:t>Reconocer la alimentación hospitalaria y ambulatoria como parte fundamental  del tratamiento de los pacientes</a:t>
            </a:r>
          </a:p>
          <a:p>
            <a:pPr algn="just">
              <a:lnSpc>
                <a:spcPct val="100000"/>
              </a:lnSpc>
              <a:buClr>
                <a:srgbClr val="7030A0"/>
              </a:buClr>
              <a:buSzPct val="90000"/>
              <a:buFont typeface="Wingdings" panose="05000000000000000000" pitchFamily="2" charset="2"/>
              <a:buChar char="Ø"/>
            </a:pPr>
            <a:endParaRPr lang="es-ES" dirty="0">
              <a:latin typeface="Arial" panose="020B0604020202020204" pitchFamily="34" charset="0"/>
              <a:cs typeface="Arial" panose="020B0604020202020204" pitchFamily="34" charset="0"/>
            </a:endParaRPr>
          </a:p>
          <a:p>
            <a:pPr algn="just">
              <a:lnSpc>
                <a:spcPct val="100000"/>
              </a:lnSpc>
              <a:buClr>
                <a:srgbClr val="7030A0"/>
              </a:buClr>
              <a:buSzPct val="90000"/>
              <a:buFont typeface="Wingdings" panose="05000000000000000000" pitchFamily="2" charset="2"/>
              <a:buChar char="Ø"/>
            </a:pPr>
            <a:r>
              <a:rPr lang="es-ES" dirty="0">
                <a:latin typeface="Arial" panose="020B0604020202020204" pitchFamily="34" charset="0"/>
                <a:cs typeface="Arial" panose="020B0604020202020204" pitchFamily="34" charset="0"/>
              </a:rPr>
              <a:t>Reconocer las limitaciones existentes al momento de implementar un tratamiento nutricional adecuado</a:t>
            </a:r>
          </a:p>
          <a:p>
            <a:pPr algn="just">
              <a:lnSpc>
                <a:spcPct val="100000"/>
              </a:lnSpc>
              <a:buClr>
                <a:srgbClr val="7030A0"/>
              </a:buClr>
              <a:buSzPct val="90000"/>
              <a:buFont typeface="Wingdings" panose="05000000000000000000" pitchFamily="2" charset="2"/>
              <a:buChar char="Ø"/>
            </a:pPr>
            <a:endParaRPr lang="es-ES" dirty="0">
              <a:latin typeface="Arial" panose="020B0604020202020204" pitchFamily="34" charset="0"/>
              <a:cs typeface="Arial" panose="020B0604020202020204" pitchFamily="34" charset="0"/>
            </a:endParaRPr>
          </a:p>
          <a:p>
            <a:pPr algn="just">
              <a:lnSpc>
                <a:spcPct val="100000"/>
              </a:lnSpc>
              <a:buClr>
                <a:srgbClr val="7030A0"/>
              </a:buClr>
              <a:buSzPct val="90000"/>
              <a:buFont typeface="Wingdings" panose="05000000000000000000" pitchFamily="2" charset="2"/>
              <a:buChar char="Ø"/>
            </a:pPr>
            <a:r>
              <a:rPr lang="es-ES" dirty="0">
                <a:latin typeface="Arial" panose="020B0604020202020204" pitchFamily="34" charset="0"/>
                <a:cs typeface="Arial" panose="020B0604020202020204" pitchFamily="34" charset="0"/>
              </a:rPr>
              <a:t>Revisar los aspectos más relevantes a tener en cuenta para la prescripción dietaria hospitalaria y ambulatoria</a:t>
            </a:r>
          </a:p>
          <a:p>
            <a:pPr algn="just">
              <a:lnSpc>
                <a:spcPct val="100000"/>
              </a:lnSpc>
              <a:buClr>
                <a:srgbClr val="7030A0"/>
              </a:buClr>
              <a:buSzPct val="90000"/>
              <a:buFont typeface="Wingdings" panose="05000000000000000000" pitchFamily="2" charset="2"/>
              <a:buChar char="Ø"/>
            </a:pPr>
            <a:endParaRPr lang="es-ES" dirty="0">
              <a:latin typeface="Arial" panose="020B0604020202020204" pitchFamily="34" charset="0"/>
              <a:cs typeface="Arial" panose="020B0604020202020204" pitchFamily="34" charset="0"/>
            </a:endParaRPr>
          </a:p>
          <a:p>
            <a:pPr algn="just">
              <a:lnSpc>
                <a:spcPct val="100000"/>
              </a:lnSpc>
              <a:buClr>
                <a:srgbClr val="7030A0"/>
              </a:buClr>
              <a:buSzPct val="90000"/>
              <a:buFont typeface="Wingdings" panose="05000000000000000000" pitchFamily="2" charset="2"/>
              <a:buChar char="Ø"/>
            </a:pPr>
            <a:r>
              <a:rPr lang="es-ES" dirty="0">
                <a:latin typeface="Arial" panose="020B0604020202020204" pitchFamily="34" charset="0"/>
                <a:cs typeface="Arial" panose="020B0604020202020204" pitchFamily="34" charset="0"/>
              </a:rPr>
              <a:t>Establecer algoritmos para la prescripción alimentaria y nutricional</a:t>
            </a:r>
          </a:p>
          <a:p>
            <a:pPr algn="just">
              <a:lnSpc>
                <a:spcPct val="100000"/>
              </a:lnSpc>
              <a:buClr>
                <a:srgbClr val="7030A0"/>
              </a:buClr>
              <a:buSzPct val="90000"/>
              <a:buFont typeface="Wingdings" panose="05000000000000000000" pitchFamily="2" charset="2"/>
              <a:buChar char="Ø"/>
            </a:pP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49481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0638"/>
            <a:ext cx="12192000" cy="962352"/>
          </a:xfrm>
        </p:spPr>
        <p:txBody>
          <a:bodyPr>
            <a:noAutofit/>
          </a:bodyPr>
          <a:lstStyle/>
          <a:p>
            <a:pPr algn="ctr"/>
            <a:r>
              <a:rPr lang="es-ES" sz="3200" b="1" dirty="0">
                <a:solidFill>
                  <a:srgbClr val="7030A0"/>
                </a:solidFill>
                <a:latin typeface="Arial" panose="020B0604020202020204" pitchFamily="34" charset="0"/>
                <a:cs typeface="Arial" panose="020B0604020202020204" pitchFamily="34" charset="0"/>
              </a:rPr>
              <a:t>Modelo de Atención Nutricional</a:t>
            </a:r>
          </a:p>
        </p:txBody>
      </p:sp>
      <p:grpSp>
        <p:nvGrpSpPr>
          <p:cNvPr id="8" name="Agrupar 7"/>
          <p:cNvGrpSpPr/>
          <p:nvPr/>
        </p:nvGrpSpPr>
        <p:grpSpPr>
          <a:xfrm>
            <a:off x="1610547" y="982990"/>
            <a:ext cx="8511443" cy="5002254"/>
            <a:chOff x="1074058" y="1719266"/>
            <a:chExt cx="7170056" cy="4589461"/>
          </a:xfrm>
        </p:grpSpPr>
        <p:sp>
          <p:nvSpPr>
            <p:cNvPr id="3" name="Rectangle 9">
              <a:extLst>
                <a:ext uri="{FF2B5EF4-FFF2-40B4-BE49-F238E27FC236}">
                  <a16:creationId xmlns:a16="http://schemas.microsoft.com/office/drawing/2014/main" id="{8D78CD5E-766F-4BF3-982A-9F31B8AEA15D}"/>
                </a:ext>
              </a:extLst>
            </p:cNvPr>
            <p:cNvSpPr/>
            <p:nvPr/>
          </p:nvSpPr>
          <p:spPr bwMode="auto">
            <a:xfrm>
              <a:off x="1074058" y="1719266"/>
              <a:ext cx="7170056" cy="4589461"/>
            </a:xfrm>
            <a:prstGeom prst="rect">
              <a:avLst/>
            </a:prstGeom>
            <a:solidFill>
              <a:srgbClr val="E06A54">
                <a:lumMod val="20000"/>
                <a:lumOff val="80000"/>
              </a:srgbClr>
            </a:solidFill>
            <a:ln w="9525" cap="flat" cmpd="sng" algn="ctr">
              <a:solidFill>
                <a:srgbClr val="220900"/>
              </a:solidFill>
              <a:prstDash val="solid"/>
              <a:round/>
              <a:headEnd type="none" w="med" len="med"/>
              <a:tailEnd type="none" w="med" len="med"/>
            </a:ln>
            <a:effectLst/>
          </p:spPr>
          <p:txBody>
            <a:bodyPr/>
            <a:lstStyle/>
            <a:p>
              <a:pPr algn="ctr">
                <a:defRPr/>
              </a:pPr>
              <a:endParaRPr lang="en-US" b="1" kern="0" dirty="0">
                <a:latin typeface="Arial" panose="020B0604020202020204" pitchFamily="34" charset="0"/>
                <a:ea typeface="ヒラギノ角ゴ Pro W3" pitchFamily="-16" charset="-128"/>
                <a:cs typeface="Arial" panose="020B0604020202020204" pitchFamily="34" charset="0"/>
              </a:endParaRPr>
            </a:p>
          </p:txBody>
        </p:sp>
        <p:sp>
          <p:nvSpPr>
            <p:cNvPr id="5" name="Oval 11">
              <a:extLst>
                <a:ext uri="{FF2B5EF4-FFF2-40B4-BE49-F238E27FC236}">
                  <a16:creationId xmlns:a16="http://schemas.microsoft.com/office/drawing/2014/main" id="{0DDE8CC8-3CA4-44B1-A24E-BDA51AFAF274}"/>
                </a:ext>
              </a:extLst>
            </p:cNvPr>
            <p:cNvSpPr/>
            <p:nvPr/>
          </p:nvSpPr>
          <p:spPr bwMode="auto">
            <a:xfrm>
              <a:off x="1952172" y="2148118"/>
              <a:ext cx="3241336" cy="3297011"/>
            </a:xfrm>
            <a:prstGeom prst="ellipse">
              <a:avLst/>
            </a:prstGeom>
            <a:solidFill>
              <a:srgbClr val="002A00">
                <a:lumMod val="10000"/>
                <a:lumOff val="90000"/>
              </a:srgbClr>
            </a:solidFill>
            <a:ln w="9525" cap="flat" cmpd="sng" algn="ctr">
              <a:solidFill>
                <a:srgbClr val="220900"/>
              </a:solidFill>
              <a:prstDash val="solid"/>
              <a:round/>
              <a:headEnd type="none" w="med" len="med"/>
              <a:tailEnd type="none" w="med" len="med"/>
            </a:ln>
            <a:effectLst/>
          </p:spPr>
          <p:txBody>
            <a:bodyPr anchor="ctr"/>
            <a:lstStyle/>
            <a:p>
              <a:pPr algn="ctr">
                <a:defRPr/>
              </a:pPr>
              <a:r>
                <a:rPr lang="en-US" b="1" kern="0" dirty="0" err="1">
                  <a:latin typeface="Arial" panose="020B0604020202020204" pitchFamily="34" charset="0"/>
                  <a:ea typeface="ヒラギノ角ゴ Pro W3" pitchFamily="-16" charset="-128"/>
                  <a:cs typeface="Arial" panose="020B0604020202020204" pitchFamily="34" charset="0"/>
                </a:rPr>
                <a:t>Servicio</a:t>
              </a:r>
              <a:r>
                <a:rPr lang="en-US" b="1" kern="0" dirty="0">
                  <a:latin typeface="Arial" panose="020B0604020202020204" pitchFamily="34" charset="0"/>
                  <a:ea typeface="ヒラギノ角ゴ Pro W3" pitchFamily="-16" charset="-128"/>
                  <a:cs typeface="Arial" panose="020B0604020202020204" pitchFamily="34" charset="0"/>
                </a:rPr>
                <a:t> de </a:t>
              </a:r>
              <a:r>
                <a:rPr lang="en-US" b="1" kern="0" dirty="0" err="1">
                  <a:latin typeface="Arial" panose="020B0604020202020204" pitchFamily="34" charset="0"/>
                  <a:ea typeface="ヒラギノ角ゴ Pro W3" pitchFamily="-16" charset="-128"/>
                  <a:cs typeface="Arial" panose="020B0604020202020204" pitchFamily="34" charset="0"/>
                </a:rPr>
                <a:t>Alimentación</a:t>
              </a:r>
              <a:endParaRPr lang="en-US" b="1" kern="0" dirty="0">
                <a:latin typeface="Arial" panose="020B0604020202020204" pitchFamily="34" charset="0"/>
                <a:ea typeface="ヒラギノ角ゴ Pro W3" pitchFamily="-16" charset="-128"/>
                <a:cs typeface="Arial" panose="020B0604020202020204" pitchFamily="34" charset="0"/>
              </a:endParaRPr>
            </a:p>
            <a:p>
              <a:pPr algn="ctr">
                <a:defRPr/>
              </a:pPr>
              <a:r>
                <a:rPr lang="en-US" b="1" kern="0" dirty="0">
                  <a:latin typeface="Arial" panose="020B0604020202020204" pitchFamily="34" charset="0"/>
                  <a:ea typeface="ヒラギノ角ゴ Pro W3" pitchFamily="-16" charset="-128"/>
                  <a:cs typeface="Arial" panose="020B0604020202020204" pitchFamily="34" charset="0"/>
                </a:rPr>
                <a:t>(</a:t>
              </a:r>
              <a:r>
                <a:rPr lang="en-US" b="1" kern="0" dirty="0" err="1">
                  <a:latin typeface="Arial" panose="020B0604020202020204" pitchFamily="34" charset="0"/>
                  <a:ea typeface="ヒラギノ角ゴ Pro W3" pitchFamily="-16" charset="-128"/>
                  <a:cs typeface="Arial" panose="020B0604020202020204" pitchFamily="34" charset="0"/>
                </a:rPr>
                <a:t>Disponibilidad</a:t>
              </a:r>
              <a:r>
                <a:rPr lang="en-US" b="1" kern="0" dirty="0">
                  <a:latin typeface="Arial" panose="020B0604020202020204" pitchFamily="34" charset="0"/>
                  <a:ea typeface="ヒラギノ角ゴ Pro W3" pitchFamily="-16" charset="-128"/>
                  <a:cs typeface="Arial" panose="020B0604020202020204" pitchFamily="34" charset="0"/>
                </a:rPr>
                <a:t> de </a:t>
              </a:r>
              <a:r>
                <a:rPr lang="en-US" b="1" kern="0" dirty="0" err="1">
                  <a:latin typeface="Arial" panose="020B0604020202020204" pitchFamily="34" charset="0"/>
                  <a:ea typeface="ヒラギノ角ゴ Pro W3" pitchFamily="-16" charset="-128"/>
                  <a:cs typeface="Arial" panose="020B0604020202020204" pitchFamily="34" charset="0"/>
                </a:rPr>
                <a:t>alimentos</a:t>
              </a:r>
              <a:r>
                <a:rPr lang="en-US" b="1" kern="0" dirty="0">
                  <a:latin typeface="Arial" panose="020B0604020202020204" pitchFamily="34" charset="0"/>
                  <a:ea typeface="ヒラギノ角ゴ Pro W3" pitchFamily="-16" charset="-128"/>
                  <a:cs typeface="Arial" panose="020B0604020202020204" pitchFamily="34" charset="0"/>
                </a:rPr>
                <a:t> </a:t>
              </a:r>
              <a:r>
                <a:rPr lang="en-US" b="1" kern="0" dirty="0" err="1">
                  <a:latin typeface="Arial" panose="020B0604020202020204" pitchFamily="34" charset="0"/>
                  <a:ea typeface="ヒラギノ角ゴ Pro W3" pitchFamily="-16" charset="-128"/>
                  <a:cs typeface="Arial" panose="020B0604020202020204" pitchFamily="34" charset="0"/>
                </a:rPr>
                <a:t>en</a:t>
              </a:r>
              <a:r>
                <a:rPr lang="en-US" b="1" kern="0" dirty="0">
                  <a:latin typeface="Arial" panose="020B0604020202020204" pitchFamily="34" charset="0"/>
                  <a:ea typeface="ヒラギノ角ゴ Pro W3" pitchFamily="-16" charset="-128"/>
                  <a:cs typeface="Arial" panose="020B0604020202020204" pitchFamily="34" charset="0"/>
                </a:rPr>
                <a:t> casa)</a:t>
              </a:r>
            </a:p>
          </p:txBody>
        </p:sp>
        <p:sp>
          <p:nvSpPr>
            <p:cNvPr id="6" name="Oval 12">
              <a:extLst>
                <a:ext uri="{FF2B5EF4-FFF2-40B4-BE49-F238E27FC236}">
                  <a16:creationId xmlns:a16="http://schemas.microsoft.com/office/drawing/2014/main" id="{D94C888A-1B7F-421D-A01B-5E1474B8C574}"/>
                </a:ext>
              </a:extLst>
            </p:cNvPr>
            <p:cNvSpPr/>
            <p:nvPr/>
          </p:nvSpPr>
          <p:spPr bwMode="auto">
            <a:xfrm>
              <a:off x="4356500" y="2357440"/>
              <a:ext cx="2973217" cy="2170112"/>
            </a:xfrm>
            <a:prstGeom prst="ellipse">
              <a:avLst/>
            </a:prstGeom>
            <a:solidFill>
              <a:srgbClr val="EEB33B">
                <a:lumMod val="20000"/>
                <a:lumOff val="80000"/>
              </a:srgbClr>
            </a:solidFill>
            <a:ln w="9525" cap="flat" cmpd="sng" algn="ctr">
              <a:solidFill>
                <a:srgbClr val="220900"/>
              </a:solidFill>
              <a:prstDash val="solid"/>
              <a:round/>
              <a:headEnd type="none" w="med" len="med"/>
              <a:tailEnd type="none" w="med" len="med"/>
            </a:ln>
            <a:effectLst/>
          </p:spPr>
          <p:txBody>
            <a:bodyPr anchor="ctr"/>
            <a:lstStyle/>
            <a:p>
              <a:pPr algn="ctr">
                <a:defRPr/>
              </a:pPr>
              <a:r>
                <a:rPr lang="en-US" b="1" kern="0" dirty="0" err="1">
                  <a:latin typeface="Arial" panose="020B0604020202020204" pitchFamily="34" charset="0"/>
                  <a:ea typeface="ヒラギノ角ゴ Pro W3" pitchFamily="-16" charset="-128"/>
                  <a:cs typeface="Arial" panose="020B0604020202020204" pitchFamily="34" charset="0"/>
                </a:rPr>
                <a:t>Departamento</a:t>
              </a:r>
              <a:r>
                <a:rPr lang="en-US" b="1" kern="0" dirty="0">
                  <a:latin typeface="Arial" panose="020B0604020202020204" pitchFamily="34" charset="0"/>
                  <a:ea typeface="ヒラギノ角ゴ Pro W3" pitchFamily="-16" charset="-128"/>
                  <a:cs typeface="Arial" panose="020B0604020202020204" pitchFamily="34" charset="0"/>
                </a:rPr>
                <a:t> de </a:t>
              </a:r>
              <a:r>
                <a:rPr lang="en-US" b="1" kern="0" dirty="0" err="1">
                  <a:latin typeface="Arial" panose="020B0604020202020204" pitchFamily="34" charset="0"/>
                  <a:ea typeface="ヒラギノ角ゴ Pro W3" pitchFamily="-16" charset="-128"/>
                  <a:cs typeface="Arial" panose="020B0604020202020204" pitchFamily="34" charset="0"/>
                </a:rPr>
                <a:t>Nutrición</a:t>
              </a:r>
              <a:endParaRPr lang="en-US" b="1" kern="0" dirty="0">
                <a:latin typeface="Arial" panose="020B0604020202020204" pitchFamily="34" charset="0"/>
                <a:ea typeface="ヒラギノ角ゴ Pro W3" pitchFamily="-16" charset="-128"/>
                <a:cs typeface="Arial" panose="020B0604020202020204" pitchFamily="34" charset="0"/>
              </a:endParaRPr>
            </a:p>
            <a:p>
              <a:pPr algn="ctr">
                <a:defRPr/>
              </a:pPr>
              <a:r>
                <a:rPr lang="en-US" b="1" kern="0" dirty="0">
                  <a:latin typeface="Arial" panose="020B0604020202020204" pitchFamily="34" charset="0"/>
                  <a:ea typeface="ヒラギノ角ゴ Pro W3" pitchFamily="-16" charset="-128"/>
                  <a:cs typeface="Arial" panose="020B0604020202020204" pitchFamily="34" charset="0"/>
                </a:rPr>
                <a:t>(</a:t>
              </a:r>
              <a:r>
                <a:rPr lang="en-US" b="1" kern="0" dirty="0" err="1">
                  <a:latin typeface="Arial" panose="020B0604020202020204" pitchFamily="34" charset="0"/>
                  <a:ea typeface="ヒラギノ角ゴ Pro W3" pitchFamily="-16" charset="-128"/>
                  <a:cs typeface="Arial" panose="020B0604020202020204" pitchFamily="34" charset="0"/>
                </a:rPr>
                <a:t>Nutricionista</a:t>
              </a:r>
              <a:r>
                <a:rPr lang="en-US" b="1" kern="0" dirty="0">
                  <a:latin typeface="Arial" panose="020B0604020202020204" pitchFamily="34" charset="0"/>
                  <a:ea typeface="ヒラギノ角ゴ Pro W3" pitchFamily="-16" charset="-128"/>
                  <a:cs typeface="Arial" panose="020B0604020202020204" pitchFamily="34" charset="0"/>
                </a:rPr>
                <a:t> – </a:t>
              </a:r>
              <a:r>
                <a:rPr lang="en-US" b="1" kern="0" dirty="0" err="1">
                  <a:latin typeface="Arial" panose="020B0604020202020204" pitchFamily="34" charset="0"/>
                  <a:ea typeface="ヒラギノ角ゴ Pro W3" pitchFamily="-16" charset="-128"/>
                  <a:cs typeface="Arial" panose="020B0604020202020204" pitchFamily="34" charset="0"/>
                </a:rPr>
                <a:t>Dietista</a:t>
              </a:r>
              <a:r>
                <a:rPr lang="en-US" b="1" kern="0" dirty="0">
                  <a:latin typeface="Arial" panose="020B0604020202020204" pitchFamily="34" charset="0"/>
                  <a:ea typeface="ヒラギノ角ゴ Pro W3" pitchFamily="-16" charset="-128"/>
                  <a:cs typeface="Arial" panose="020B0604020202020204" pitchFamily="34" charset="0"/>
                </a:rPr>
                <a:t>)</a:t>
              </a:r>
            </a:p>
          </p:txBody>
        </p:sp>
        <p:sp>
          <p:nvSpPr>
            <p:cNvPr id="7" name="Oval 13">
              <a:extLst>
                <a:ext uri="{FF2B5EF4-FFF2-40B4-BE49-F238E27FC236}">
                  <a16:creationId xmlns:a16="http://schemas.microsoft.com/office/drawing/2014/main" id="{4E460DAD-CD15-4D00-AC51-3714420A1156}"/>
                </a:ext>
              </a:extLst>
            </p:cNvPr>
            <p:cNvSpPr/>
            <p:nvPr/>
          </p:nvSpPr>
          <p:spPr bwMode="auto">
            <a:xfrm>
              <a:off x="4310329" y="4130394"/>
              <a:ext cx="1727596" cy="1439863"/>
            </a:xfrm>
            <a:prstGeom prst="ellipse">
              <a:avLst/>
            </a:prstGeom>
            <a:solidFill>
              <a:srgbClr val="009CDC">
                <a:lumMod val="20000"/>
                <a:lumOff val="80000"/>
              </a:srgbClr>
            </a:solidFill>
            <a:ln w="9525" cap="flat" cmpd="sng" algn="ctr">
              <a:solidFill>
                <a:srgbClr val="220900"/>
              </a:solidFill>
              <a:prstDash val="solid"/>
              <a:round/>
              <a:headEnd type="none" w="med" len="med"/>
              <a:tailEnd type="none" w="med" len="med"/>
            </a:ln>
            <a:effectLst/>
          </p:spPr>
          <p:txBody>
            <a:bodyPr anchor="ctr"/>
            <a:lstStyle/>
            <a:p>
              <a:pPr algn="ctr">
                <a:defRPr/>
              </a:pPr>
              <a:r>
                <a:rPr lang="en-US" b="1" kern="0" dirty="0" err="1">
                  <a:latin typeface="Arial" panose="020B0604020202020204" pitchFamily="34" charset="0"/>
                  <a:ea typeface="ヒラギノ角ゴ Pro W3" pitchFamily="-16" charset="-128"/>
                  <a:cs typeface="Arial" panose="020B0604020202020204" pitchFamily="34" charset="0"/>
                </a:rPr>
                <a:t>Grupo</a:t>
              </a:r>
              <a:r>
                <a:rPr lang="en-US" b="1" kern="0" dirty="0">
                  <a:latin typeface="Arial" panose="020B0604020202020204" pitchFamily="34" charset="0"/>
                  <a:ea typeface="ヒラギノ角ゴ Pro W3" pitchFamily="-16" charset="-128"/>
                  <a:cs typeface="Arial" panose="020B0604020202020204" pitchFamily="34" charset="0"/>
                </a:rPr>
                <a:t> de </a:t>
              </a:r>
              <a:r>
                <a:rPr lang="en-US" b="1" kern="0" dirty="0" err="1">
                  <a:latin typeface="Arial" panose="020B0604020202020204" pitchFamily="34" charset="0"/>
                  <a:ea typeface="ヒラギノ角ゴ Pro W3" pitchFamily="-16" charset="-128"/>
                  <a:cs typeface="Arial" panose="020B0604020202020204" pitchFamily="34" charset="0"/>
                </a:rPr>
                <a:t>Soporte</a:t>
              </a:r>
              <a:r>
                <a:rPr lang="en-US" b="1" kern="0" dirty="0">
                  <a:latin typeface="Arial" panose="020B0604020202020204" pitchFamily="34" charset="0"/>
                  <a:ea typeface="ヒラギノ角ゴ Pro W3" pitchFamily="-16" charset="-128"/>
                  <a:cs typeface="Arial" panose="020B0604020202020204" pitchFamily="34" charset="0"/>
                </a:rPr>
                <a:t> </a:t>
              </a:r>
              <a:r>
                <a:rPr lang="en-US" b="1" kern="0" dirty="0" err="1">
                  <a:latin typeface="Arial" panose="020B0604020202020204" pitchFamily="34" charset="0"/>
                  <a:ea typeface="ヒラギノ角ゴ Pro W3" pitchFamily="-16" charset="-128"/>
                  <a:cs typeface="Arial" panose="020B0604020202020204" pitchFamily="34" charset="0"/>
                </a:rPr>
                <a:t>Nutricional</a:t>
              </a:r>
              <a:endParaRPr lang="en-US" b="1" kern="0" dirty="0">
                <a:latin typeface="Arial" panose="020B0604020202020204" pitchFamily="34" charset="0"/>
                <a:ea typeface="ヒラギノ角ゴ Pro W3" pitchFamily="-16" charset="-128"/>
                <a:cs typeface="Arial" panose="020B0604020202020204" pitchFamily="34" charset="0"/>
              </a:endParaRPr>
            </a:p>
          </p:txBody>
        </p:sp>
      </p:grpSp>
      <p:sp>
        <p:nvSpPr>
          <p:cNvPr id="9" name="Elipse 8"/>
          <p:cNvSpPr/>
          <p:nvPr/>
        </p:nvSpPr>
        <p:spPr>
          <a:xfrm>
            <a:off x="1610547" y="2219344"/>
            <a:ext cx="914400" cy="519351"/>
          </a:xfrm>
          <a:prstGeom prst="ellipse">
            <a:avLst/>
          </a:prstGeom>
        </p:spPr>
        <p:txBody>
          <a:bodyPr rtlCol="0" anchor="ctr">
            <a:spAutoFit/>
          </a:bodyPr>
          <a:lstStyle/>
          <a:p>
            <a:pPr algn="ctr"/>
            <a:endParaRPr lang="es-ES" dirty="0">
              <a:latin typeface="Arial" panose="020B0604020202020204" pitchFamily="34" charset="0"/>
              <a:cs typeface="Arial" panose="020B0604020202020204" pitchFamily="34" charset="0"/>
            </a:endParaRPr>
          </a:p>
        </p:txBody>
      </p:sp>
      <p:sp>
        <p:nvSpPr>
          <p:cNvPr id="10" name="Elipse 9"/>
          <p:cNvSpPr/>
          <p:nvPr/>
        </p:nvSpPr>
        <p:spPr>
          <a:xfrm rot="956353">
            <a:off x="7887528" y="1747658"/>
            <a:ext cx="1982007" cy="519351"/>
          </a:xfrm>
          <a:prstGeom prst="ellipse">
            <a:avLst/>
          </a:prstGeom>
          <a:solidFill>
            <a:schemeClr val="accent5">
              <a:lumMod val="40000"/>
              <a:lumOff val="60000"/>
            </a:schemeClr>
          </a:solidFill>
          <a:ln>
            <a:solidFill>
              <a:schemeClr val="tx2">
                <a:lumMod val="50000"/>
              </a:schemeClr>
            </a:solidFill>
          </a:ln>
        </p:spPr>
        <p:txBody>
          <a:bodyPr wrap="square" rtlCol="0" anchor="ctr">
            <a:spAutoFit/>
          </a:bodyPr>
          <a:lstStyle/>
          <a:p>
            <a:pPr algn="ctr"/>
            <a:r>
              <a:rPr lang="es-ES" b="1" dirty="0">
                <a:latin typeface="Arial" panose="020B0604020202020204" pitchFamily="34" charset="0"/>
                <a:cs typeface="Arial" panose="020B0604020202020204" pitchFamily="34" charset="0"/>
              </a:rPr>
              <a:t>Enfermería</a:t>
            </a:r>
          </a:p>
        </p:txBody>
      </p:sp>
      <p:sp>
        <p:nvSpPr>
          <p:cNvPr id="12" name="Elipse 11"/>
          <p:cNvSpPr/>
          <p:nvPr/>
        </p:nvSpPr>
        <p:spPr>
          <a:xfrm rot="20508969">
            <a:off x="1883798" y="2153981"/>
            <a:ext cx="1800153" cy="519351"/>
          </a:xfrm>
          <a:prstGeom prst="ellipse">
            <a:avLst/>
          </a:prstGeom>
          <a:solidFill>
            <a:schemeClr val="accent5">
              <a:lumMod val="40000"/>
              <a:lumOff val="60000"/>
            </a:schemeClr>
          </a:solidFill>
          <a:ln>
            <a:solidFill>
              <a:schemeClr val="tx2">
                <a:lumMod val="50000"/>
              </a:schemeClr>
            </a:solidFill>
          </a:ln>
        </p:spPr>
        <p:txBody>
          <a:bodyPr rtlCol="0" anchor="ctr">
            <a:spAutoFit/>
          </a:bodyPr>
          <a:lstStyle/>
          <a:p>
            <a:pPr algn="ctr"/>
            <a:r>
              <a:rPr lang="es-ES" b="1" dirty="0">
                <a:latin typeface="Arial" panose="020B0604020202020204" pitchFamily="34" charset="0"/>
                <a:cs typeface="Arial" panose="020B0604020202020204" pitchFamily="34" charset="0"/>
              </a:rPr>
              <a:t>Medicina</a:t>
            </a:r>
          </a:p>
        </p:txBody>
      </p:sp>
      <p:sp>
        <p:nvSpPr>
          <p:cNvPr id="13" name="Elipse 12"/>
          <p:cNvSpPr/>
          <p:nvPr/>
        </p:nvSpPr>
        <p:spPr>
          <a:xfrm rot="20508969">
            <a:off x="2216901" y="5059155"/>
            <a:ext cx="1800153" cy="519351"/>
          </a:xfrm>
          <a:prstGeom prst="ellipse">
            <a:avLst/>
          </a:prstGeom>
          <a:solidFill>
            <a:schemeClr val="bg1">
              <a:lumMod val="85000"/>
            </a:schemeClr>
          </a:solidFill>
          <a:ln>
            <a:solidFill>
              <a:schemeClr val="tx2">
                <a:lumMod val="50000"/>
              </a:schemeClr>
            </a:solidFill>
          </a:ln>
        </p:spPr>
        <p:txBody>
          <a:bodyPr rtlCol="0" anchor="ctr">
            <a:spAutoFit/>
          </a:bodyPr>
          <a:lstStyle/>
          <a:p>
            <a:pPr algn="ctr"/>
            <a:r>
              <a:rPr lang="es-ES" b="1" dirty="0">
                <a:latin typeface="Arial" panose="020B0604020202020204" pitchFamily="34" charset="0"/>
                <a:cs typeface="Arial" panose="020B0604020202020204" pitchFamily="34" charset="0"/>
              </a:rPr>
              <a:t>Terapias</a:t>
            </a:r>
          </a:p>
        </p:txBody>
      </p:sp>
      <p:sp>
        <p:nvSpPr>
          <p:cNvPr id="14" name="Elipse 13"/>
          <p:cNvSpPr/>
          <p:nvPr/>
        </p:nvSpPr>
        <p:spPr>
          <a:xfrm rot="978332">
            <a:off x="7578354" y="5002386"/>
            <a:ext cx="2600355" cy="908864"/>
          </a:xfrm>
          <a:prstGeom prst="ellipse">
            <a:avLst/>
          </a:prstGeom>
          <a:solidFill>
            <a:schemeClr val="accent4">
              <a:lumMod val="40000"/>
              <a:lumOff val="60000"/>
            </a:schemeClr>
          </a:solidFill>
          <a:ln>
            <a:solidFill>
              <a:schemeClr val="tx2">
                <a:lumMod val="50000"/>
              </a:schemeClr>
            </a:solidFill>
          </a:ln>
        </p:spPr>
        <p:txBody>
          <a:bodyPr wrap="square" rtlCol="0" anchor="ctr">
            <a:spAutoFit/>
          </a:bodyPr>
          <a:lstStyle/>
          <a:p>
            <a:pPr algn="ctr"/>
            <a:r>
              <a:rPr lang="es-ES" b="1" dirty="0">
                <a:latin typeface="Arial" panose="020B0604020202020204" pitchFamily="34" charset="0"/>
                <a:cs typeface="Arial" panose="020B0604020202020204" pitchFamily="34" charset="0"/>
              </a:rPr>
              <a:t>Químicos Farmacéuticos</a:t>
            </a:r>
          </a:p>
        </p:txBody>
      </p:sp>
      <p:sp>
        <p:nvSpPr>
          <p:cNvPr id="15" name="Elipse 14"/>
          <p:cNvSpPr/>
          <p:nvPr/>
        </p:nvSpPr>
        <p:spPr>
          <a:xfrm rot="20508969">
            <a:off x="7913426" y="3535911"/>
            <a:ext cx="1800153" cy="908864"/>
          </a:xfrm>
          <a:prstGeom prst="ellipse">
            <a:avLst/>
          </a:prstGeom>
          <a:solidFill>
            <a:schemeClr val="accent5">
              <a:lumMod val="20000"/>
              <a:lumOff val="80000"/>
            </a:schemeClr>
          </a:solidFill>
          <a:ln>
            <a:solidFill>
              <a:schemeClr val="tx2">
                <a:lumMod val="50000"/>
              </a:schemeClr>
            </a:solidFill>
          </a:ln>
        </p:spPr>
        <p:txBody>
          <a:bodyPr rtlCol="0" anchor="ctr">
            <a:spAutoFit/>
          </a:bodyPr>
          <a:lstStyle/>
          <a:p>
            <a:pPr algn="ctr"/>
            <a:r>
              <a:rPr lang="es-ES" b="1" dirty="0">
                <a:latin typeface="Arial" panose="020B0604020202020204" pitchFamily="34" charset="0"/>
                <a:cs typeface="Arial" panose="020B0604020202020204" pitchFamily="34" charset="0"/>
              </a:rPr>
              <a:t>Trabajo Social</a:t>
            </a:r>
          </a:p>
        </p:txBody>
      </p:sp>
      <p:sp>
        <p:nvSpPr>
          <p:cNvPr id="16" name="Elipse 15"/>
          <p:cNvSpPr/>
          <p:nvPr/>
        </p:nvSpPr>
        <p:spPr>
          <a:xfrm rot="956353">
            <a:off x="1749105" y="3779388"/>
            <a:ext cx="2021729" cy="519351"/>
          </a:xfrm>
          <a:prstGeom prst="ellipse">
            <a:avLst/>
          </a:prstGeom>
          <a:solidFill>
            <a:schemeClr val="accent4">
              <a:lumMod val="40000"/>
              <a:lumOff val="60000"/>
            </a:schemeClr>
          </a:solidFill>
          <a:ln>
            <a:solidFill>
              <a:schemeClr val="tx2">
                <a:lumMod val="50000"/>
              </a:schemeClr>
            </a:solidFill>
          </a:ln>
        </p:spPr>
        <p:txBody>
          <a:bodyPr wrap="square" rtlCol="0" anchor="ctr">
            <a:spAutoFit/>
          </a:bodyPr>
          <a:lstStyle/>
          <a:p>
            <a:pPr algn="ctr"/>
            <a:r>
              <a:rPr lang="es-ES" b="1" dirty="0">
                <a:latin typeface="Arial" panose="020B0604020202020204" pitchFamily="34" charset="0"/>
                <a:cs typeface="Arial" panose="020B0604020202020204" pitchFamily="34" charset="0"/>
              </a:rPr>
              <a:t>Psicología</a:t>
            </a:r>
          </a:p>
        </p:txBody>
      </p:sp>
    </p:spTree>
    <p:extLst>
      <p:ext uri="{BB962C8B-B14F-4D97-AF65-F5344CB8AC3E}">
        <p14:creationId xmlns:p14="http://schemas.microsoft.com/office/powerpoint/2010/main" val="1448735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P spid="15" grpId="0"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6ADF90-C951-0741-B873-3D14C883F849}"/>
              </a:ext>
            </a:extLst>
          </p:cNvPr>
          <p:cNvSpPr>
            <a:spLocks noGrp="1"/>
          </p:cNvSpPr>
          <p:nvPr>
            <p:ph type="title"/>
          </p:nvPr>
        </p:nvSpPr>
        <p:spPr>
          <a:xfrm>
            <a:off x="2534569" y="4269"/>
            <a:ext cx="6938345" cy="1838041"/>
          </a:xfrm>
        </p:spPr>
        <p:txBody>
          <a:bodyPr>
            <a:normAutofit/>
          </a:bodyPr>
          <a:lstStyle/>
          <a:p>
            <a:pPr algn="ctr">
              <a:lnSpc>
                <a:spcPct val="100000"/>
              </a:lnSpc>
            </a:pPr>
            <a:r>
              <a:rPr lang="es-CO" sz="3200" b="1" dirty="0">
                <a:solidFill>
                  <a:srgbClr val="7030A0"/>
                </a:solidFill>
                <a:latin typeface="Arial" panose="020B0604020202020204" pitchFamily="34" charset="0"/>
                <a:cs typeface="Arial" panose="020B0604020202020204" pitchFamily="34" charset="0"/>
              </a:rPr>
              <a:t>Todo tratamiento dietario debe estar basado en los principios de alimentación saludable </a:t>
            </a:r>
          </a:p>
        </p:txBody>
      </p:sp>
      <p:sp>
        <p:nvSpPr>
          <p:cNvPr id="5" name="Marcador de contenido 2">
            <a:extLst>
              <a:ext uri="{FF2B5EF4-FFF2-40B4-BE49-F238E27FC236}">
                <a16:creationId xmlns:a16="http://schemas.microsoft.com/office/drawing/2014/main" id="{D5301B52-0335-874A-B0F1-D9D4CBE608F6}"/>
              </a:ext>
            </a:extLst>
          </p:cNvPr>
          <p:cNvSpPr txBox="1">
            <a:spLocks/>
          </p:cNvSpPr>
          <p:nvPr/>
        </p:nvSpPr>
        <p:spPr>
          <a:xfrm>
            <a:off x="3376947" y="4269102"/>
            <a:ext cx="2454637" cy="712537"/>
          </a:xfrm>
          <a:prstGeom prst="rect">
            <a:avLst/>
          </a:prstGeom>
          <a:ln w="9525" cmpd="sng">
            <a:solidFill>
              <a:srgbClr val="D569C3"/>
            </a:solidFill>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b="1" dirty="0">
                <a:latin typeface="Arial" panose="020B0604020202020204" pitchFamily="34" charset="0"/>
                <a:cs typeface="Arial" panose="020B0604020202020204" pitchFamily="34" charset="0"/>
              </a:rPr>
              <a:t>EQUILIBRADA</a:t>
            </a:r>
          </a:p>
        </p:txBody>
      </p:sp>
      <p:sp>
        <p:nvSpPr>
          <p:cNvPr id="6" name="Marcador de contenido 2">
            <a:extLst>
              <a:ext uri="{FF2B5EF4-FFF2-40B4-BE49-F238E27FC236}">
                <a16:creationId xmlns:a16="http://schemas.microsoft.com/office/drawing/2014/main" id="{6968D064-CB82-684D-9B03-127B65B98E3C}"/>
              </a:ext>
            </a:extLst>
          </p:cNvPr>
          <p:cNvSpPr txBox="1">
            <a:spLocks/>
          </p:cNvSpPr>
          <p:nvPr/>
        </p:nvSpPr>
        <p:spPr>
          <a:xfrm>
            <a:off x="6363028" y="4280525"/>
            <a:ext cx="2454637" cy="712537"/>
          </a:xfrm>
          <a:prstGeom prst="rect">
            <a:avLst/>
          </a:prstGeom>
          <a:ln w="9525" cmpd="sng">
            <a:solidFill>
              <a:srgbClr val="D569C3"/>
            </a:solidFill>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b="1" dirty="0">
                <a:latin typeface="Arial" panose="020B0604020202020204" pitchFamily="34" charset="0"/>
                <a:cs typeface="Arial" panose="020B0604020202020204" pitchFamily="34" charset="0"/>
              </a:rPr>
              <a:t>SUFICIENTE</a:t>
            </a:r>
          </a:p>
        </p:txBody>
      </p:sp>
      <p:sp>
        <p:nvSpPr>
          <p:cNvPr id="7" name="Marcador de contenido 2">
            <a:extLst>
              <a:ext uri="{FF2B5EF4-FFF2-40B4-BE49-F238E27FC236}">
                <a16:creationId xmlns:a16="http://schemas.microsoft.com/office/drawing/2014/main" id="{7DF32184-87FF-B749-8630-2A6DF6603FBF}"/>
              </a:ext>
            </a:extLst>
          </p:cNvPr>
          <p:cNvSpPr txBox="1">
            <a:spLocks/>
          </p:cNvSpPr>
          <p:nvPr/>
        </p:nvSpPr>
        <p:spPr>
          <a:xfrm>
            <a:off x="9288169" y="4269102"/>
            <a:ext cx="2454637" cy="712537"/>
          </a:xfrm>
          <a:prstGeom prst="rect">
            <a:avLst/>
          </a:prstGeom>
          <a:ln w="9525" cmpd="sng">
            <a:solidFill>
              <a:srgbClr val="D569C3"/>
            </a:solidFill>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b="1" dirty="0">
                <a:latin typeface="Arial" panose="020B0604020202020204" pitchFamily="34" charset="0"/>
                <a:cs typeface="Arial" panose="020B0604020202020204" pitchFamily="34" charset="0"/>
              </a:rPr>
              <a:t>ADECUADA</a:t>
            </a:r>
          </a:p>
        </p:txBody>
      </p:sp>
      <p:sp>
        <p:nvSpPr>
          <p:cNvPr id="8" name="Marcador de contenido 2">
            <a:extLst>
              <a:ext uri="{FF2B5EF4-FFF2-40B4-BE49-F238E27FC236}">
                <a16:creationId xmlns:a16="http://schemas.microsoft.com/office/drawing/2014/main" id="{D5A3D936-2387-D244-B68B-273B5351E703}"/>
              </a:ext>
            </a:extLst>
          </p:cNvPr>
          <p:cNvSpPr txBox="1">
            <a:spLocks/>
          </p:cNvSpPr>
          <p:nvPr/>
        </p:nvSpPr>
        <p:spPr>
          <a:xfrm>
            <a:off x="320976" y="4280525"/>
            <a:ext cx="2454637" cy="712537"/>
          </a:xfrm>
          <a:prstGeom prst="rect">
            <a:avLst/>
          </a:prstGeom>
          <a:ln w="9525" cmpd="sng">
            <a:solidFill>
              <a:srgbClr val="D569C3"/>
            </a:solidFill>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b="1" dirty="0">
                <a:latin typeface="Arial" panose="020B0604020202020204" pitchFamily="34" charset="0"/>
                <a:cs typeface="Arial" panose="020B0604020202020204" pitchFamily="34" charset="0"/>
              </a:rPr>
              <a:t>COMPLETA</a:t>
            </a:r>
          </a:p>
        </p:txBody>
      </p:sp>
      <p:sp>
        <p:nvSpPr>
          <p:cNvPr id="9" name="Marcador de contenido 2">
            <a:extLst>
              <a:ext uri="{FF2B5EF4-FFF2-40B4-BE49-F238E27FC236}">
                <a16:creationId xmlns:a16="http://schemas.microsoft.com/office/drawing/2014/main" id="{D04107ED-D4A5-CD4D-90CD-BDFE33B86253}"/>
              </a:ext>
            </a:extLst>
          </p:cNvPr>
          <p:cNvSpPr txBox="1">
            <a:spLocks/>
          </p:cNvSpPr>
          <p:nvPr/>
        </p:nvSpPr>
        <p:spPr>
          <a:xfrm>
            <a:off x="4012163" y="2229252"/>
            <a:ext cx="4161453" cy="712537"/>
          </a:xfrm>
          <a:prstGeom prst="rect">
            <a:avLst/>
          </a:prstGeom>
          <a:solidFill>
            <a:srgbClr val="7030A0"/>
          </a:solidFill>
          <a:ln w="9525" cmpd="sng">
            <a:solidFill>
              <a:srgbClr val="D569C3"/>
            </a:solidFill>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b="1" dirty="0">
                <a:solidFill>
                  <a:schemeClr val="bg1"/>
                </a:solidFill>
                <a:latin typeface="Arial" panose="020B0604020202020204" pitchFamily="34" charset="0"/>
                <a:cs typeface="Arial" panose="020B0604020202020204" pitchFamily="34" charset="0"/>
              </a:rPr>
              <a:t>Dieta Hospitalaria o Plan terapéutico Ambulatorio</a:t>
            </a:r>
          </a:p>
        </p:txBody>
      </p:sp>
      <p:cxnSp>
        <p:nvCxnSpPr>
          <p:cNvPr id="10" name="Conector angular 9">
            <a:extLst>
              <a:ext uri="{FF2B5EF4-FFF2-40B4-BE49-F238E27FC236}">
                <a16:creationId xmlns:a16="http://schemas.microsoft.com/office/drawing/2014/main" id="{FE95DE4F-DB74-C44F-88A0-BCFE41479C2F}"/>
              </a:ext>
            </a:extLst>
          </p:cNvPr>
          <p:cNvCxnSpPr>
            <a:cxnSpLocks/>
            <a:stCxn id="9" idx="2"/>
            <a:endCxn id="8" idx="0"/>
          </p:cNvCxnSpPr>
          <p:nvPr/>
        </p:nvCxnSpPr>
        <p:spPr>
          <a:xfrm rot="5400000">
            <a:off x="3151225" y="1338860"/>
            <a:ext cx="1338736" cy="4544595"/>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angular 11">
            <a:extLst>
              <a:ext uri="{FF2B5EF4-FFF2-40B4-BE49-F238E27FC236}">
                <a16:creationId xmlns:a16="http://schemas.microsoft.com/office/drawing/2014/main" id="{8A510A2E-F6AE-1547-B2D3-72937752716F}"/>
              </a:ext>
            </a:extLst>
          </p:cNvPr>
          <p:cNvCxnSpPr>
            <a:cxnSpLocks/>
            <a:stCxn id="9" idx="2"/>
            <a:endCxn id="7" idx="0"/>
          </p:cNvCxnSpPr>
          <p:nvPr/>
        </p:nvCxnSpPr>
        <p:spPr>
          <a:xfrm rot="16200000" flipH="1">
            <a:off x="7640533" y="1394146"/>
            <a:ext cx="1327313" cy="4422598"/>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ector angular 13">
            <a:extLst>
              <a:ext uri="{FF2B5EF4-FFF2-40B4-BE49-F238E27FC236}">
                <a16:creationId xmlns:a16="http://schemas.microsoft.com/office/drawing/2014/main" id="{25DC9E36-9216-BF48-8583-491267278A11}"/>
              </a:ext>
            </a:extLst>
          </p:cNvPr>
          <p:cNvCxnSpPr>
            <a:cxnSpLocks/>
            <a:endCxn id="5" idx="0"/>
          </p:cNvCxnSpPr>
          <p:nvPr/>
        </p:nvCxnSpPr>
        <p:spPr>
          <a:xfrm rot="10800000" flipV="1">
            <a:off x="4604267" y="3605444"/>
            <a:ext cx="1418241" cy="663657"/>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Conector angular 16">
            <a:extLst>
              <a:ext uri="{FF2B5EF4-FFF2-40B4-BE49-F238E27FC236}">
                <a16:creationId xmlns:a16="http://schemas.microsoft.com/office/drawing/2014/main" id="{C73162BF-2F33-9843-B7FF-F9DE5F4A483C}"/>
              </a:ext>
            </a:extLst>
          </p:cNvPr>
          <p:cNvCxnSpPr>
            <a:endCxn id="6" idx="0"/>
          </p:cNvCxnSpPr>
          <p:nvPr/>
        </p:nvCxnSpPr>
        <p:spPr>
          <a:xfrm>
            <a:off x="6022508" y="3605445"/>
            <a:ext cx="1567839" cy="675080"/>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0495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6961" y="334202"/>
            <a:ext cx="11778075" cy="896583"/>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Objetivo de la Prescripción Dietaria</a:t>
            </a:r>
          </a:p>
        </p:txBody>
      </p:sp>
      <p:sp>
        <p:nvSpPr>
          <p:cNvPr id="6" name="CuadroTexto 5"/>
          <p:cNvSpPr txBox="1"/>
          <p:nvPr/>
        </p:nvSpPr>
        <p:spPr>
          <a:xfrm>
            <a:off x="2438399" y="1502974"/>
            <a:ext cx="7315200" cy="892552"/>
          </a:xfrm>
          <a:prstGeom prst="rect">
            <a:avLst/>
          </a:prstGeom>
          <a:solidFill>
            <a:srgbClr val="7030A0"/>
          </a:solidFill>
          <a:ln w="12700" cmpd="sng">
            <a:solidFill>
              <a:schemeClr val="tx1"/>
            </a:solidFill>
          </a:ln>
          <a:effectLst>
            <a:outerShdw blurRad="50800" dist="38100" dir="16200000"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ES" sz="2600" dirty="0">
                <a:solidFill>
                  <a:schemeClr val="bg1"/>
                </a:solidFill>
                <a:latin typeface="Arial" panose="020B0604020202020204" pitchFamily="34" charset="0"/>
                <a:cs typeface="Arial" panose="020B0604020202020204" pitchFamily="34" charset="0"/>
              </a:rPr>
              <a:t>Contribuir a la recuperación del estado de salud y nutrición y prevenir complicaciones</a:t>
            </a:r>
          </a:p>
        </p:txBody>
      </p:sp>
      <p:sp>
        <p:nvSpPr>
          <p:cNvPr id="9" name="CuadroTexto 8"/>
          <p:cNvSpPr txBox="1"/>
          <p:nvPr/>
        </p:nvSpPr>
        <p:spPr>
          <a:xfrm>
            <a:off x="1462779" y="3228823"/>
            <a:ext cx="4374305" cy="492443"/>
          </a:xfrm>
          <a:prstGeom prst="rect">
            <a:avLst/>
          </a:prstGeom>
          <a:ln w="12700" cmpd="sng">
            <a:solidFill>
              <a:schemeClr val="tx1"/>
            </a:solidFill>
          </a:ln>
          <a:effectLst>
            <a:outerShdw blurRad="50800" dist="38100" dir="16200000"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ES" sz="2600" dirty="0">
                <a:solidFill>
                  <a:schemeClr val="tx1"/>
                </a:solidFill>
                <a:latin typeface="Arial" panose="020B0604020202020204" pitchFamily="34" charset="0"/>
                <a:cs typeface="Arial" panose="020B0604020202020204" pitchFamily="34" charset="0"/>
              </a:rPr>
              <a:t>Proceso patológico</a:t>
            </a:r>
          </a:p>
        </p:txBody>
      </p:sp>
      <p:sp>
        <p:nvSpPr>
          <p:cNvPr id="10" name="CuadroTexto 9"/>
          <p:cNvSpPr txBox="1"/>
          <p:nvPr/>
        </p:nvSpPr>
        <p:spPr>
          <a:xfrm>
            <a:off x="6283520" y="3228822"/>
            <a:ext cx="4374305" cy="492443"/>
          </a:xfrm>
          <a:prstGeom prst="rect">
            <a:avLst/>
          </a:prstGeom>
          <a:ln w="12700" cmpd="sng">
            <a:solidFill>
              <a:schemeClr val="tx1"/>
            </a:solidFill>
          </a:ln>
          <a:effectLst>
            <a:outerShdw blurRad="50800" dist="38100" dir="16200000"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ES" sz="2600" dirty="0">
                <a:solidFill>
                  <a:schemeClr val="tx1"/>
                </a:solidFill>
                <a:latin typeface="Arial" panose="020B0604020202020204" pitchFamily="34" charset="0"/>
                <a:cs typeface="Arial" panose="020B0604020202020204" pitchFamily="34" charset="0"/>
              </a:rPr>
              <a:t>Estado nutricional</a:t>
            </a:r>
          </a:p>
        </p:txBody>
      </p:sp>
      <p:cxnSp>
        <p:nvCxnSpPr>
          <p:cNvPr id="11" name="Conector angular 10"/>
          <p:cNvCxnSpPr>
            <a:cxnSpLocks/>
            <a:stCxn id="6" idx="2"/>
            <a:endCxn id="9" idx="0"/>
          </p:cNvCxnSpPr>
          <p:nvPr/>
        </p:nvCxnSpPr>
        <p:spPr>
          <a:xfrm rot="5400000">
            <a:off x="4456318" y="1589141"/>
            <a:ext cx="833297" cy="2446067"/>
          </a:xfrm>
          <a:prstGeom prst="bentConnector3">
            <a:avLst/>
          </a:prstGeom>
          <a:ln w="12700" cmpd="sng">
            <a:solidFill>
              <a:schemeClr val="tx1"/>
            </a:solidFill>
          </a:ln>
        </p:spPr>
        <p:style>
          <a:lnRef idx="3">
            <a:schemeClr val="accent2"/>
          </a:lnRef>
          <a:fillRef idx="0">
            <a:schemeClr val="accent2"/>
          </a:fillRef>
          <a:effectRef idx="2">
            <a:schemeClr val="accent2"/>
          </a:effectRef>
          <a:fontRef idx="minor">
            <a:schemeClr val="tx1"/>
          </a:fontRef>
        </p:style>
      </p:cxnSp>
      <p:cxnSp>
        <p:nvCxnSpPr>
          <p:cNvPr id="13" name="Conector angular 12"/>
          <p:cNvCxnSpPr>
            <a:cxnSpLocks/>
          </p:cNvCxnSpPr>
          <p:nvPr/>
        </p:nvCxnSpPr>
        <p:spPr>
          <a:xfrm rot="16200000" flipH="1">
            <a:off x="6866688" y="1624837"/>
            <a:ext cx="833296" cy="2374673"/>
          </a:xfrm>
          <a:prstGeom prst="bentConnector3">
            <a:avLst/>
          </a:prstGeom>
          <a:ln w="12700" cmpd="sng">
            <a:solidFill>
              <a:schemeClr val="tx1"/>
            </a:solidFill>
          </a:ln>
        </p:spPr>
        <p:style>
          <a:lnRef idx="3">
            <a:schemeClr val="accent2"/>
          </a:lnRef>
          <a:fillRef idx="0">
            <a:schemeClr val="accent2"/>
          </a:fillRef>
          <a:effectRef idx="2">
            <a:schemeClr val="accent2"/>
          </a:effectRef>
          <a:fontRef idx="minor">
            <a:schemeClr val="tx1"/>
          </a:fontRef>
        </p:style>
      </p:cxnSp>
      <p:sp>
        <p:nvSpPr>
          <p:cNvPr id="14" name="CuadroTexto 13"/>
          <p:cNvSpPr txBox="1"/>
          <p:nvPr/>
        </p:nvSpPr>
        <p:spPr>
          <a:xfrm>
            <a:off x="3647221" y="4265643"/>
            <a:ext cx="5734262" cy="1692771"/>
          </a:xfrm>
          <a:prstGeom prst="rect">
            <a:avLst/>
          </a:prstGeom>
          <a:ln w="12700" cmpd="sng">
            <a:prstDash val="sysDash"/>
          </a:ln>
          <a:effectLst>
            <a:outerShdw blurRad="63500" sx="102000" sy="102000" algn="ctr" rotWithShape="0">
              <a:prstClr val="black">
                <a:alpha val="40000"/>
              </a:prstClr>
            </a:outerShdw>
          </a:effectLst>
          <a:scene3d>
            <a:camera prst="orthographicFront"/>
            <a:lightRig rig="threePt" dir="t"/>
          </a:scene3d>
          <a:sp3d>
            <a:bevelT w="101600" prst="riblet"/>
          </a:sp3d>
        </p:spPr>
        <p:style>
          <a:lnRef idx="2">
            <a:schemeClr val="dk1"/>
          </a:lnRef>
          <a:fillRef idx="1">
            <a:schemeClr val="lt1"/>
          </a:fillRef>
          <a:effectRef idx="0">
            <a:schemeClr val="dk1"/>
          </a:effectRef>
          <a:fontRef idx="minor">
            <a:schemeClr val="dk1"/>
          </a:fontRef>
        </p:style>
        <p:txBody>
          <a:bodyPr wrap="none" rtlCol="0">
            <a:spAutoFit/>
          </a:bodyPr>
          <a:lstStyle/>
          <a:p>
            <a:pPr marL="457200" indent="-457200">
              <a:buClr>
                <a:srgbClr val="7030A0"/>
              </a:buClr>
              <a:buSzPct val="50000"/>
              <a:buFont typeface="Wingdings" panose="05000000000000000000" pitchFamily="2" charset="2"/>
              <a:buChar char="Ø"/>
            </a:pPr>
            <a:r>
              <a:rPr lang="es-ES" sz="2600" dirty="0">
                <a:solidFill>
                  <a:schemeClr val="tx1"/>
                </a:solidFill>
                <a:latin typeface="Arial" panose="020B0604020202020204" pitchFamily="34" charset="0"/>
                <a:cs typeface="Arial" panose="020B0604020202020204" pitchFamily="34" charset="0"/>
              </a:rPr>
              <a:t>Condición fisiológica</a:t>
            </a:r>
          </a:p>
          <a:p>
            <a:pPr marL="457200" indent="-457200">
              <a:buClr>
                <a:srgbClr val="7030A0"/>
              </a:buClr>
              <a:buSzPct val="50000"/>
              <a:buFont typeface="Wingdings" panose="05000000000000000000" pitchFamily="2" charset="2"/>
              <a:buChar char="Ø"/>
            </a:pPr>
            <a:r>
              <a:rPr lang="es-ES" sz="2600" dirty="0">
                <a:solidFill>
                  <a:schemeClr val="tx1"/>
                </a:solidFill>
                <a:latin typeface="Arial" panose="020B0604020202020204" pitchFamily="34" charset="0"/>
                <a:cs typeface="Arial" panose="020B0604020202020204" pitchFamily="34" charset="0"/>
              </a:rPr>
              <a:t>Momento evolutivo de la patología</a:t>
            </a:r>
          </a:p>
          <a:p>
            <a:pPr marL="457200" indent="-457200">
              <a:buClr>
                <a:srgbClr val="7030A0"/>
              </a:buClr>
              <a:buSzPct val="50000"/>
              <a:buFont typeface="Wingdings" panose="05000000000000000000" pitchFamily="2" charset="2"/>
              <a:buChar char="Ø"/>
            </a:pPr>
            <a:r>
              <a:rPr lang="es-ES" sz="2600" dirty="0">
                <a:solidFill>
                  <a:schemeClr val="tx1"/>
                </a:solidFill>
                <a:latin typeface="Arial" panose="020B0604020202020204" pitchFamily="34" charset="0"/>
                <a:cs typeface="Arial" panose="020B0604020202020204" pitchFamily="34" charset="0"/>
              </a:rPr>
              <a:t>Comorbilidades</a:t>
            </a:r>
          </a:p>
          <a:p>
            <a:pPr marL="457200" indent="-457200">
              <a:buClr>
                <a:srgbClr val="7030A0"/>
              </a:buClr>
              <a:buSzPct val="50000"/>
              <a:buFont typeface="Wingdings" panose="05000000000000000000" pitchFamily="2" charset="2"/>
              <a:buChar char="Ø"/>
            </a:pPr>
            <a:r>
              <a:rPr lang="es-ES" sz="2600" dirty="0">
                <a:solidFill>
                  <a:schemeClr val="tx1"/>
                </a:solidFill>
                <a:latin typeface="Arial" panose="020B0604020202020204" pitchFamily="34" charset="0"/>
                <a:cs typeface="Arial" panose="020B0604020202020204" pitchFamily="34" charset="0"/>
              </a:rPr>
              <a:t>Condición digestiva</a:t>
            </a:r>
          </a:p>
        </p:txBody>
      </p:sp>
    </p:spTree>
    <p:extLst>
      <p:ext uri="{BB962C8B-B14F-4D97-AF65-F5344CB8AC3E}">
        <p14:creationId xmlns:p14="http://schemas.microsoft.com/office/powerpoint/2010/main" val="28436252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0638"/>
            <a:ext cx="12192000" cy="903093"/>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¿De qué depende el tratamiento dietario?</a:t>
            </a:r>
          </a:p>
        </p:txBody>
      </p:sp>
      <p:graphicFrame>
        <p:nvGraphicFramePr>
          <p:cNvPr id="7" name="Diagrama 6">
            <a:extLst>
              <a:ext uri="{FF2B5EF4-FFF2-40B4-BE49-F238E27FC236}">
                <a16:creationId xmlns:a16="http://schemas.microsoft.com/office/drawing/2014/main" id="{71B6AE3E-72EE-8B46-A4EB-625337557684}"/>
              </a:ext>
            </a:extLst>
          </p:cNvPr>
          <p:cNvGraphicFramePr/>
          <p:nvPr>
            <p:extLst>
              <p:ext uri="{D42A27DB-BD31-4B8C-83A1-F6EECF244321}">
                <p14:modId xmlns:p14="http://schemas.microsoft.com/office/powerpoint/2010/main" val="4097866132"/>
              </p:ext>
            </p:extLst>
          </p:nvPr>
        </p:nvGraphicFramePr>
        <p:xfrm>
          <a:off x="1583358" y="1163638"/>
          <a:ext cx="8849532" cy="49129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5509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0638"/>
            <a:ext cx="12192000" cy="918084"/>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Implementación del tratamiento dietario</a:t>
            </a:r>
          </a:p>
        </p:txBody>
      </p:sp>
      <p:sp>
        <p:nvSpPr>
          <p:cNvPr id="3" name="Marcador de contenido 2"/>
          <p:cNvSpPr>
            <a:spLocks noGrp="1"/>
          </p:cNvSpPr>
          <p:nvPr>
            <p:ph idx="1"/>
          </p:nvPr>
        </p:nvSpPr>
        <p:spPr>
          <a:xfrm>
            <a:off x="4165858" y="1136244"/>
            <a:ext cx="3756527" cy="841881"/>
          </a:xfrm>
          <a:solidFill>
            <a:srgbClr val="7030A0"/>
          </a:solidFill>
          <a:ln w="9525" cmpd="sng"/>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anchor="ctr">
            <a:normAutofit/>
          </a:bodyPr>
          <a:lstStyle/>
          <a:p>
            <a:pPr marL="0" indent="0" algn="ctr">
              <a:buNone/>
            </a:pPr>
            <a:r>
              <a:rPr lang="es-ES" sz="2400" dirty="0">
                <a:solidFill>
                  <a:schemeClr val="bg1"/>
                </a:solidFill>
                <a:latin typeface="Arial" panose="020B0604020202020204" pitchFamily="34" charset="0"/>
                <a:cs typeface="Arial" panose="020B0604020202020204" pitchFamily="34" charset="0"/>
              </a:rPr>
              <a:t>Objetivo Nutricional</a:t>
            </a:r>
          </a:p>
        </p:txBody>
      </p:sp>
      <p:sp>
        <p:nvSpPr>
          <p:cNvPr id="6" name="Marcador de contenido 2"/>
          <p:cNvSpPr txBox="1">
            <a:spLocks/>
          </p:cNvSpPr>
          <p:nvPr/>
        </p:nvSpPr>
        <p:spPr>
          <a:xfrm>
            <a:off x="3389178" y="4313331"/>
            <a:ext cx="2454637" cy="712537"/>
          </a:xfrm>
          <a:prstGeom prst="rect">
            <a:avLst/>
          </a:prstGeom>
          <a:ln w="9525" cmpd="sng"/>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400" dirty="0">
                <a:latin typeface="Arial" panose="020B0604020202020204" pitchFamily="34" charset="0"/>
                <a:cs typeface="Arial" panose="020B0604020202020204" pitchFamily="34" charset="0"/>
              </a:rPr>
              <a:t>Modificación consistencia</a:t>
            </a:r>
          </a:p>
        </p:txBody>
      </p:sp>
      <p:sp>
        <p:nvSpPr>
          <p:cNvPr id="7" name="Marcador de contenido 2"/>
          <p:cNvSpPr txBox="1">
            <a:spLocks/>
          </p:cNvSpPr>
          <p:nvPr/>
        </p:nvSpPr>
        <p:spPr>
          <a:xfrm>
            <a:off x="6375259" y="4324754"/>
            <a:ext cx="2454637" cy="712537"/>
          </a:xfrm>
          <a:prstGeom prst="rect">
            <a:avLst/>
          </a:prstGeom>
          <a:ln w="9525" cmpd="sng"/>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dirty="0">
                <a:latin typeface="Arial" panose="020B0604020202020204" pitchFamily="34" charset="0"/>
                <a:cs typeface="Arial" panose="020B0604020202020204" pitchFamily="34" charset="0"/>
              </a:rPr>
              <a:t>Enriquecimiento</a:t>
            </a:r>
          </a:p>
        </p:txBody>
      </p:sp>
      <p:sp>
        <p:nvSpPr>
          <p:cNvPr id="8" name="Marcador de contenido 2"/>
          <p:cNvSpPr txBox="1">
            <a:spLocks/>
          </p:cNvSpPr>
          <p:nvPr/>
        </p:nvSpPr>
        <p:spPr>
          <a:xfrm>
            <a:off x="9300400" y="4313331"/>
            <a:ext cx="2454637" cy="712537"/>
          </a:xfrm>
          <a:prstGeom prst="rect">
            <a:avLst/>
          </a:prstGeom>
          <a:ln w="9525" cmpd="sng"/>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200" dirty="0">
                <a:latin typeface="Arial" panose="020B0604020202020204" pitchFamily="34" charset="0"/>
                <a:cs typeface="Arial" panose="020B0604020202020204" pitchFamily="34" charset="0"/>
              </a:rPr>
              <a:t>Fortificación</a:t>
            </a:r>
          </a:p>
        </p:txBody>
      </p:sp>
      <p:sp>
        <p:nvSpPr>
          <p:cNvPr id="16" name="Marcador de contenido 2"/>
          <p:cNvSpPr txBox="1">
            <a:spLocks/>
          </p:cNvSpPr>
          <p:nvPr/>
        </p:nvSpPr>
        <p:spPr>
          <a:xfrm>
            <a:off x="1313475" y="5196969"/>
            <a:ext cx="3834767" cy="908812"/>
          </a:xfrm>
          <a:prstGeom prst="rect">
            <a:avLst/>
          </a:prstGeom>
          <a:solidFill>
            <a:schemeClr val="bg1">
              <a:lumMod val="85000"/>
              <a:alpha val="21000"/>
            </a:schemeClr>
          </a:solidFill>
          <a:ln>
            <a:noFill/>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ctr">
            <a:noAutofit/>
          </a:bodyPr>
          <a:lstStyle>
            <a:lvl1pPr marL="342900" indent="-342900" algn="l" defTabSz="457200" rtl="0" eaLnBrk="1" latinLnBrk="0" hangingPunct="1">
              <a:spcBef>
                <a:spcPct val="20000"/>
              </a:spcBef>
              <a:buFont typeface="Arial"/>
              <a:buChar char="•"/>
              <a:defRPr sz="3200" kern="1200">
                <a:solidFill>
                  <a:schemeClr val="dk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dk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dk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dk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dk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dk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dk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dk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dk1"/>
                </a:solidFill>
                <a:latin typeface="+mn-lt"/>
                <a:ea typeface="+mn-ea"/>
                <a:cs typeface="+mn-cs"/>
              </a:defRPr>
            </a:lvl9pPr>
          </a:lstStyle>
          <a:p>
            <a:pPr marL="0" indent="0" algn="ctr">
              <a:buNone/>
            </a:pPr>
            <a:r>
              <a:rPr lang="es-ES" sz="2400" b="1" dirty="0">
                <a:solidFill>
                  <a:schemeClr val="tx1"/>
                </a:solidFill>
                <a:latin typeface="Arial" panose="020B0604020202020204" pitchFamily="34" charset="0"/>
                <a:cs typeface="Arial" panose="020B0604020202020204" pitchFamily="34" charset="0"/>
              </a:rPr>
              <a:t>SUPLEMENTACION NUTRICIONAL</a:t>
            </a:r>
          </a:p>
        </p:txBody>
      </p:sp>
      <p:sp>
        <p:nvSpPr>
          <p:cNvPr id="15" name="Marcador de contenido 2"/>
          <p:cNvSpPr txBox="1">
            <a:spLocks/>
          </p:cNvSpPr>
          <p:nvPr/>
        </p:nvSpPr>
        <p:spPr>
          <a:xfrm>
            <a:off x="7147765" y="5196969"/>
            <a:ext cx="3834766" cy="1236042"/>
          </a:xfrm>
          <a:prstGeom prst="rect">
            <a:avLst/>
          </a:prstGeom>
          <a:solidFill>
            <a:schemeClr val="bg1">
              <a:lumMod val="85000"/>
              <a:alpha val="21000"/>
            </a:schemeClr>
          </a:solidFill>
          <a:ln>
            <a:noFill/>
          </a:ln>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ctr">
            <a:noAutofit/>
          </a:bodyPr>
          <a:lstStyle>
            <a:lvl1pPr marL="342900" indent="-342900" algn="l" defTabSz="457200" rtl="0" eaLnBrk="1" latinLnBrk="0" hangingPunct="1">
              <a:spcBef>
                <a:spcPct val="20000"/>
              </a:spcBef>
              <a:buFont typeface="Arial"/>
              <a:buChar char="•"/>
              <a:defRPr sz="3200" kern="1200">
                <a:solidFill>
                  <a:schemeClr val="dk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dk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dk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dk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dk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dk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dk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dk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dk1"/>
                </a:solidFill>
                <a:latin typeface="+mn-lt"/>
                <a:ea typeface="+mn-ea"/>
                <a:cs typeface="+mn-cs"/>
              </a:defRPr>
            </a:lvl9pPr>
          </a:lstStyle>
          <a:p>
            <a:pPr marL="0" indent="0" algn="ctr">
              <a:buNone/>
            </a:pPr>
            <a:r>
              <a:rPr lang="es-ES" sz="2400" b="1" dirty="0">
                <a:solidFill>
                  <a:schemeClr val="tx1"/>
                </a:solidFill>
                <a:latin typeface="Arial" panose="020B0604020202020204" pitchFamily="34" charset="0"/>
                <a:cs typeface="Arial" panose="020B0604020202020204" pitchFamily="34" charset="0"/>
              </a:rPr>
              <a:t>SOPORTE NUTRICIONAL ESPECIALIZADO</a:t>
            </a:r>
          </a:p>
        </p:txBody>
      </p:sp>
      <p:sp>
        <p:nvSpPr>
          <p:cNvPr id="18" name="Marcador de contenido 2">
            <a:extLst>
              <a:ext uri="{FF2B5EF4-FFF2-40B4-BE49-F238E27FC236}">
                <a16:creationId xmlns:a16="http://schemas.microsoft.com/office/drawing/2014/main" id="{B1B14B19-1AAB-F740-B851-5B94F60718C0}"/>
              </a:ext>
            </a:extLst>
          </p:cNvPr>
          <p:cNvSpPr txBox="1">
            <a:spLocks/>
          </p:cNvSpPr>
          <p:nvPr/>
        </p:nvSpPr>
        <p:spPr>
          <a:xfrm>
            <a:off x="333207" y="4324754"/>
            <a:ext cx="2454637" cy="712537"/>
          </a:xfrm>
          <a:prstGeom prst="rect">
            <a:avLst/>
          </a:prstGeom>
          <a:ln w="9525" cmpd="sng"/>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s-ES" sz="2400" dirty="0">
                <a:latin typeface="Arial" panose="020B0604020202020204" pitchFamily="34" charset="0"/>
                <a:cs typeface="Arial" panose="020B0604020202020204" pitchFamily="34" charset="0"/>
              </a:rPr>
              <a:t>Modificación en nutrientes</a:t>
            </a:r>
          </a:p>
        </p:txBody>
      </p:sp>
      <p:cxnSp>
        <p:nvCxnSpPr>
          <p:cNvPr id="32" name="Conector angular 31">
            <a:extLst>
              <a:ext uri="{FF2B5EF4-FFF2-40B4-BE49-F238E27FC236}">
                <a16:creationId xmlns:a16="http://schemas.microsoft.com/office/drawing/2014/main" id="{AB0F60B0-50AE-7C40-AA3B-DF81C8FB6C37}"/>
              </a:ext>
            </a:extLst>
          </p:cNvPr>
          <p:cNvCxnSpPr>
            <a:cxnSpLocks/>
            <a:endCxn id="6" idx="0"/>
          </p:cNvCxnSpPr>
          <p:nvPr/>
        </p:nvCxnSpPr>
        <p:spPr>
          <a:xfrm rot="5400000">
            <a:off x="4807160" y="3024490"/>
            <a:ext cx="1098179" cy="1479503"/>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Conector angular 33">
            <a:extLst>
              <a:ext uri="{FF2B5EF4-FFF2-40B4-BE49-F238E27FC236}">
                <a16:creationId xmlns:a16="http://schemas.microsoft.com/office/drawing/2014/main" id="{AAC0BB6A-44E7-FA4F-B628-F26F7990C6A4}"/>
              </a:ext>
            </a:extLst>
          </p:cNvPr>
          <p:cNvCxnSpPr>
            <a:cxnSpLocks/>
            <a:endCxn id="7" idx="0"/>
          </p:cNvCxnSpPr>
          <p:nvPr/>
        </p:nvCxnSpPr>
        <p:spPr>
          <a:xfrm rot="16200000" flipH="1">
            <a:off x="6294488" y="3016664"/>
            <a:ext cx="1109602" cy="1506578"/>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Conector angular 35">
            <a:extLst>
              <a:ext uri="{FF2B5EF4-FFF2-40B4-BE49-F238E27FC236}">
                <a16:creationId xmlns:a16="http://schemas.microsoft.com/office/drawing/2014/main" id="{02EC49DF-04E0-4A4A-9CA4-4F56BB372F92}"/>
              </a:ext>
            </a:extLst>
          </p:cNvPr>
          <p:cNvCxnSpPr>
            <a:endCxn id="18" idx="0"/>
          </p:cNvCxnSpPr>
          <p:nvPr/>
        </p:nvCxnSpPr>
        <p:spPr>
          <a:xfrm rot="10800000" flipV="1">
            <a:off x="1560526" y="3780238"/>
            <a:ext cx="3055972" cy="54451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Conector angular 37">
            <a:extLst>
              <a:ext uri="{FF2B5EF4-FFF2-40B4-BE49-F238E27FC236}">
                <a16:creationId xmlns:a16="http://schemas.microsoft.com/office/drawing/2014/main" id="{80AE5628-52C7-C44E-8D9C-BCF463EAC8CF}"/>
              </a:ext>
            </a:extLst>
          </p:cNvPr>
          <p:cNvCxnSpPr>
            <a:endCxn id="8" idx="0"/>
          </p:cNvCxnSpPr>
          <p:nvPr/>
        </p:nvCxnSpPr>
        <p:spPr>
          <a:xfrm>
            <a:off x="7602578" y="3780238"/>
            <a:ext cx="2925141" cy="533093"/>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Marcador de contenido 2">
            <a:extLst>
              <a:ext uri="{FF2B5EF4-FFF2-40B4-BE49-F238E27FC236}">
                <a16:creationId xmlns:a16="http://schemas.microsoft.com/office/drawing/2014/main" id="{175E5155-4B03-9040-A6C7-821DC6061E5A}"/>
              </a:ext>
            </a:extLst>
          </p:cNvPr>
          <p:cNvSpPr txBox="1">
            <a:spLocks/>
          </p:cNvSpPr>
          <p:nvPr/>
        </p:nvSpPr>
        <p:spPr>
          <a:xfrm>
            <a:off x="2787844" y="2443470"/>
            <a:ext cx="6512555" cy="841881"/>
          </a:xfrm>
          <a:prstGeom prst="rect">
            <a:avLst/>
          </a:prstGeom>
          <a:ln w="9525" cap="flat" cmpd="sng" algn="ctr">
            <a:solidFill>
              <a:schemeClr val="accent1"/>
            </a:solidFill>
            <a:prstDash val="solid"/>
            <a:miter lim="800000"/>
          </a:ln>
          <a:effectLst>
            <a:outerShdw blurRad="50800" dist="38100" dir="16200000"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Font typeface="Arial" panose="020B0604020202020204" pitchFamily="34" charset="0"/>
              <a:buNone/>
            </a:pPr>
            <a:r>
              <a:rPr lang="es-ES" sz="2400" dirty="0">
                <a:solidFill>
                  <a:schemeClr val="tx1"/>
                </a:solidFill>
                <a:latin typeface="Arial" panose="020B0604020202020204" pitchFamily="34" charset="0"/>
                <a:cs typeface="Arial" panose="020B0604020202020204" pitchFamily="34" charset="0"/>
              </a:rPr>
              <a:t>DIETA NORMAL – ESTANDAR POBLACIONAL</a:t>
            </a:r>
          </a:p>
        </p:txBody>
      </p:sp>
      <p:cxnSp>
        <p:nvCxnSpPr>
          <p:cNvPr id="41" name="Conector recto 40">
            <a:extLst>
              <a:ext uri="{FF2B5EF4-FFF2-40B4-BE49-F238E27FC236}">
                <a16:creationId xmlns:a16="http://schemas.microsoft.com/office/drawing/2014/main" id="{2B212667-E988-124B-806C-3C529BC03A6D}"/>
              </a:ext>
            </a:extLst>
          </p:cNvPr>
          <p:cNvCxnSpPr/>
          <p:nvPr/>
        </p:nvCxnSpPr>
        <p:spPr>
          <a:xfrm flipV="1">
            <a:off x="6044121" y="1978125"/>
            <a:ext cx="0" cy="4653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28359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1524000" y="1058920"/>
            <a:ext cx="9144000" cy="50405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latin typeface="Arial" panose="020B0604020202020204" pitchFamily="34" charset="0"/>
              <a:cs typeface="Arial" panose="020B0604020202020204" pitchFamily="34" charset="0"/>
            </a:endParaRPr>
          </a:p>
        </p:txBody>
      </p:sp>
      <p:sp>
        <p:nvSpPr>
          <p:cNvPr id="5" name="3 Título"/>
          <p:cNvSpPr txBox="1">
            <a:spLocks/>
          </p:cNvSpPr>
          <p:nvPr/>
        </p:nvSpPr>
        <p:spPr>
          <a:xfrm>
            <a:off x="2098168" y="275695"/>
            <a:ext cx="7896808" cy="1060729"/>
          </a:xfrm>
          <a:prstGeom prst="rect">
            <a:avLst/>
          </a:prstGeom>
        </p:spPr>
        <p:txBody>
          <a:bodyPr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CO" sz="2800" b="1" dirty="0">
                <a:solidFill>
                  <a:srgbClr val="7030A0"/>
                </a:solidFill>
                <a:latin typeface="Arial" panose="020B0604020202020204" pitchFamily="34" charset="0"/>
                <a:cs typeface="Arial" panose="020B0604020202020204" pitchFamily="34" charset="0"/>
              </a:rPr>
              <a:t>Prescripción de alimentos a nivel hospitalario: algunas preguntas, antes de prescribir</a:t>
            </a:r>
          </a:p>
        </p:txBody>
      </p:sp>
      <p:sp>
        <p:nvSpPr>
          <p:cNvPr id="6" name="4 Marcador de contenido"/>
          <p:cNvSpPr txBox="1">
            <a:spLocks/>
          </p:cNvSpPr>
          <p:nvPr/>
        </p:nvSpPr>
        <p:spPr>
          <a:xfrm>
            <a:off x="4147498" y="1823081"/>
            <a:ext cx="7488423" cy="3756233"/>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¿Cuál es el real requerimiento del paciente?</a:t>
            </a:r>
          </a:p>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¿La dieta hospitalaria es suficiente?</a:t>
            </a:r>
          </a:p>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¿Cuánto de lo ofrecido se consume?</a:t>
            </a:r>
          </a:p>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¿Existe deuda calórica? ¿Existe deuda proteica?</a:t>
            </a:r>
          </a:p>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¿En la hospitalización es el momento de modificar hábitos?</a:t>
            </a:r>
          </a:p>
          <a:p>
            <a:pPr>
              <a:lnSpc>
                <a:spcPct val="150000"/>
              </a:lnSpc>
              <a:buClr>
                <a:srgbClr val="7030A0"/>
              </a:buClr>
              <a:buSzPct val="80000"/>
              <a:buFont typeface="Courier New" panose="02070309020205020404" pitchFamily="49" charset="0"/>
              <a:buChar char="o"/>
            </a:pPr>
            <a:r>
              <a:rPr lang="es-CO" sz="2400" dirty="0">
                <a:latin typeface="Arial" panose="020B0604020202020204" pitchFamily="34" charset="0"/>
                <a:cs typeface="Arial" panose="020B0604020202020204" pitchFamily="34" charset="0"/>
              </a:rPr>
              <a:t>¿Existe algún riesgo al suministrar dieta normal?</a:t>
            </a:r>
          </a:p>
        </p:txBody>
      </p:sp>
      <p:pic>
        <p:nvPicPr>
          <p:cNvPr id="8" name="Picture 8" descr="http://3.bp.blogspot.com/-swRen-GMqnA/ToDLphBOiYI/AAAAAAAADL8/U-0RT6vEDvs/s400/P1120054.JPG"/>
          <p:cNvPicPr>
            <a:picLocks noChangeAspect="1" noChangeArrowheads="1"/>
          </p:cNvPicPr>
          <p:nvPr/>
        </p:nvPicPr>
        <p:blipFill rotWithShape="1">
          <a:blip r:embed="rId3">
            <a:extLst>
              <a:ext uri="{28A0092B-C50C-407E-A947-70E740481C1C}">
                <a14:useLocalDpi xmlns:a14="http://schemas.microsoft.com/office/drawing/2010/main" val="0"/>
              </a:ext>
            </a:extLst>
          </a:blip>
          <a:srcRect l="25986" r="31304"/>
          <a:stretch/>
        </p:blipFill>
        <p:spPr bwMode="auto">
          <a:xfrm>
            <a:off x="597268" y="1478660"/>
            <a:ext cx="3010677" cy="470523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363885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70345" y="88729"/>
            <a:ext cx="6579429" cy="990128"/>
          </a:xfrm>
        </p:spPr>
        <p:txBody>
          <a:bodyPr>
            <a:normAutofit fontScale="90000"/>
          </a:bodyPr>
          <a:lstStyle/>
          <a:p>
            <a:pPr algn="ctr"/>
            <a:r>
              <a:rPr lang="es-ES" sz="3400" b="1" dirty="0">
                <a:solidFill>
                  <a:srgbClr val="7030A0"/>
                </a:solidFill>
                <a:latin typeface="Arial" panose="020B0604020202020204" pitchFamily="34" charset="0"/>
                <a:cs typeface="Arial" panose="020B0604020202020204" pitchFamily="34" charset="0"/>
              </a:rPr>
              <a:t>Prescripción de alimentos a nivel hospitalario</a:t>
            </a:r>
            <a:endParaRPr lang="es-ES" sz="3400" dirty="0">
              <a:solidFill>
                <a:srgbClr val="7030A0"/>
              </a:solidFill>
              <a:latin typeface="Arial" panose="020B0604020202020204" pitchFamily="34" charset="0"/>
              <a:cs typeface="Arial" panose="020B0604020202020204" pitchFamily="34" charset="0"/>
            </a:endParaRPr>
          </a:p>
        </p:txBody>
      </p:sp>
      <p:sp>
        <p:nvSpPr>
          <p:cNvPr id="4" name="Rectángulo 3"/>
          <p:cNvSpPr/>
          <p:nvPr/>
        </p:nvSpPr>
        <p:spPr>
          <a:xfrm>
            <a:off x="1868312" y="1100200"/>
            <a:ext cx="3042226" cy="646331"/>
          </a:xfrm>
          <a:prstGeom prst="rect">
            <a:avLst/>
          </a:prstGeom>
          <a:ln w="3175" cmpd="sng"/>
          <a:scene3d>
            <a:camera prst="orthographicFront"/>
            <a:lightRig rig="threePt" dir="t"/>
          </a:scene3d>
          <a:sp3d>
            <a:bevelT w="165100" prst="coolSlant"/>
          </a:sp3d>
        </p:spPr>
        <p:style>
          <a:lnRef idx="2">
            <a:schemeClr val="accent3"/>
          </a:lnRef>
          <a:fillRef idx="1">
            <a:schemeClr val="lt1"/>
          </a:fillRef>
          <a:effectRef idx="0">
            <a:schemeClr val="accent3"/>
          </a:effectRef>
          <a:fontRef idx="minor">
            <a:schemeClr val="dk1"/>
          </a:fontRef>
        </p:style>
        <p:txBody>
          <a:bodyPr wrap="square" anchor="ctr">
            <a:spAutoFit/>
          </a:bodyPr>
          <a:lstStyle/>
          <a:p>
            <a:pPr>
              <a:buSzPct val="50000"/>
            </a:pPr>
            <a:r>
              <a:rPr lang="es-CO" dirty="0">
                <a:solidFill>
                  <a:schemeClr val="tx1"/>
                </a:solidFill>
                <a:latin typeface="Arial" panose="020B0604020202020204" pitchFamily="34" charset="0"/>
                <a:cs typeface="Arial" panose="020B0604020202020204" pitchFamily="34" charset="0"/>
              </a:rPr>
              <a:t>Implementar estrategias de educación</a:t>
            </a:r>
          </a:p>
        </p:txBody>
      </p:sp>
      <p:sp>
        <p:nvSpPr>
          <p:cNvPr id="5" name="Rectángulo 4"/>
          <p:cNvSpPr/>
          <p:nvPr/>
        </p:nvSpPr>
        <p:spPr>
          <a:xfrm>
            <a:off x="6579427" y="1077319"/>
            <a:ext cx="3042226" cy="923330"/>
          </a:xfrm>
          <a:prstGeom prst="rect">
            <a:avLst/>
          </a:prstGeom>
          <a:ln w="3175" cmpd="sng"/>
          <a:scene3d>
            <a:camera prst="orthographicFront"/>
            <a:lightRig rig="threePt" dir="t"/>
          </a:scene3d>
          <a:sp3d>
            <a:bevelT w="165100" prst="coolSlant"/>
          </a:sp3d>
        </p:spPr>
        <p:style>
          <a:lnRef idx="2">
            <a:schemeClr val="accent4"/>
          </a:lnRef>
          <a:fillRef idx="1">
            <a:schemeClr val="lt1"/>
          </a:fillRef>
          <a:effectRef idx="0">
            <a:schemeClr val="accent4"/>
          </a:effectRef>
          <a:fontRef idx="minor">
            <a:schemeClr val="dk1"/>
          </a:fontRef>
        </p:style>
        <p:txBody>
          <a:bodyPr wrap="square">
            <a:spAutoFit/>
          </a:bodyPr>
          <a:lstStyle/>
          <a:p>
            <a:pPr>
              <a:buSzPct val="50000"/>
            </a:pPr>
            <a:r>
              <a:rPr lang="es-CO" dirty="0">
                <a:solidFill>
                  <a:schemeClr val="tx1"/>
                </a:solidFill>
                <a:latin typeface="Arial" panose="020B0604020202020204" pitchFamily="34" charset="0"/>
                <a:cs typeface="Arial" panose="020B0604020202020204" pitchFamily="34" charset="0"/>
              </a:rPr>
              <a:t>Ofrecer dietas terapéuticas con restricciones basadas en la evidencia científica</a:t>
            </a:r>
          </a:p>
        </p:txBody>
      </p:sp>
      <p:sp>
        <p:nvSpPr>
          <p:cNvPr id="6" name="Rectángulo 5"/>
          <p:cNvSpPr/>
          <p:nvPr/>
        </p:nvSpPr>
        <p:spPr>
          <a:xfrm>
            <a:off x="6579427" y="2669780"/>
            <a:ext cx="3042226" cy="646331"/>
          </a:xfrm>
          <a:prstGeom prst="rect">
            <a:avLst/>
          </a:prstGeom>
          <a:ln w="3175" cmpd="sng"/>
          <a:scene3d>
            <a:camera prst="orthographicFront"/>
            <a:lightRig rig="threePt" dir="t"/>
          </a:scene3d>
          <a:sp3d>
            <a:bevelT w="165100" prst="coolSlant"/>
          </a:sp3d>
        </p:spPr>
        <p:style>
          <a:lnRef idx="2">
            <a:schemeClr val="accent5"/>
          </a:lnRef>
          <a:fillRef idx="1">
            <a:schemeClr val="lt1"/>
          </a:fillRef>
          <a:effectRef idx="0">
            <a:schemeClr val="accent5"/>
          </a:effectRef>
          <a:fontRef idx="minor">
            <a:schemeClr val="dk1"/>
          </a:fontRef>
        </p:style>
        <p:txBody>
          <a:bodyPr wrap="square">
            <a:spAutoFit/>
          </a:bodyPr>
          <a:lstStyle/>
          <a:p>
            <a:pPr>
              <a:buSzPct val="50000"/>
            </a:pPr>
            <a:r>
              <a:rPr lang="es-CO" dirty="0">
                <a:solidFill>
                  <a:schemeClr val="tx1"/>
                </a:solidFill>
                <a:latin typeface="Arial" panose="020B0604020202020204" pitchFamily="34" charset="0"/>
                <a:cs typeface="Arial" panose="020B0604020202020204" pitchFamily="34" charset="0"/>
              </a:rPr>
              <a:t>Tener en cuenta gustos y preferencias</a:t>
            </a:r>
          </a:p>
        </p:txBody>
      </p:sp>
      <p:sp>
        <p:nvSpPr>
          <p:cNvPr id="7" name="Rectángulo 6"/>
          <p:cNvSpPr/>
          <p:nvPr/>
        </p:nvSpPr>
        <p:spPr>
          <a:xfrm>
            <a:off x="2957815" y="1695282"/>
            <a:ext cx="2444317" cy="584776"/>
          </a:xfrm>
          <a:prstGeom prst="rect">
            <a:avLst/>
          </a:prstGeom>
          <a:ln>
            <a:noFill/>
          </a:ln>
          <a:scene3d>
            <a:camera prst="orthographicFront"/>
            <a:lightRig rig="threePt" dir="t"/>
          </a:scene3d>
          <a:sp3d>
            <a:bevelT/>
          </a:sp3d>
        </p:spPr>
        <p:style>
          <a:lnRef idx="1">
            <a:schemeClr val="accent3"/>
          </a:lnRef>
          <a:fillRef idx="2">
            <a:schemeClr val="accent3"/>
          </a:fillRef>
          <a:effectRef idx="1">
            <a:schemeClr val="accent3"/>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Dar educación sobre el plan de alimentación</a:t>
            </a:r>
          </a:p>
        </p:txBody>
      </p:sp>
      <p:sp>
        <p:nvSpPr>
          <p:cNvPr id="10" name="Rectángulo 9"/>
          <p:cNvSpPr/>
          <p:nvPr/>
        </p:nvSpPr>
        <p:spPr>
          <a:xfrm>
            <a:off x="7926912" y="1961868"/>
            <a:ext cx="2872035" cy="584775"/>
          </a:xfrm>
          <a:prstGeom prst="rect">
            <a:avLst/>
          </a:prstGeom>
          <a:ln>
            <a:noFill/>
          </a:ln>
          <a:scene3d>
            <a:camera prst="orthographicFront"/>
            <a:lightRig rig="threePt" dir="t"/>
          </a:scene3d>
          <a:sp3d>
            <a:bevelT/>
          </a:sp3d>
        </p:spPr>
        <p:style>
          <a:lnRef idx="1">
            <a:schemeClr val="accent4"/>
          </a:lnRef>
          <a:fillRef idx="2">
            <a:schemeClr val="accent4"/>
          </a:fillRef>
          <a:effectRef idx="1">
            <a:schemeClr val="accent4"/>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Restringir SOLO lo que interfiera con el tratamiento</a:t>
            </a:r>
          </a:p>
        </p:txBody>
      </p:sp>
      <p:sp>
        <p:nvSpPr>
          <p:cNvPr id="11" name="Rectángulo 10"/>
          <p:cNvSpPr/>
          <p:nvPr/>
        </p:nvSpPr>
        <p:spPr>
          <a:xfrm>
            <a:off x="1868312" y="2566067"/>
            <a:ext cx="3042226" cy="923330"/>
          </a:xfrm>
          <a:prstGeom prst="rect">
            <a:avLst/>
          </a:prstGeom>
          <a:ln w="3175" cmpd="sng"/>
          <a:scene3d>
            <a:camera prst="orthographicFront"/>
            <a:lightRig rig="threePt" dir="t"/>
          </a:scene3d>
          <a:sp3d>
            <a:bevelT w="165100" prst="coolSlant"/>
          </a:sp3d>
        </p:spPr>
        <p:style>
          <a:lnRef idx="2">
            <a:schemeClr val="accent6"/>
          </a:lnRef>
          <a:fillRef idx="1">
            <a:schemeClr val="lt1"/>
          </a:fillRef>
          <a:effectRef idx="0">
            <a:schemeClr val="accent6"/>
          </a:effectRef>
          <a:fontRef idx="minor">
            <a:schemeClr val="dk1"/>
          </a:fontRef>
        </p:style>
        <p:txBody>
          <a:bodyPr wrap="square">
            <a:spAutoFit/>
          </a:bodyPr>
          <a:lstStyle/>
          <a:p>
            <a:pPr algn="just">
              <a:buSzPct val="50000"/>
            </a:pPr>
            <a:r>
              <a:rPr lang="es-CO" dirty="0">
                <a:solidFill>
                  <a:schemeClr val="tx1"/>
                </a:solidFill>
                <a:latin typeface="Arial" panose="020B0604020202020204" pitchFamily="34" charset="0"/>
                <a:cs typeface="Arial" panose="020B0604020202020204" pitchFamily="34" charset="0"/>
              </a:rPr>
              <a:t>Velar por la elaboración de preparaciones saludables y servicio de calidad </a:t>
            </a:r>
          </a:p>
        </p:txBody>
      </p:sp>
      <p:sp>
        <p:nvSpPr>
          <p:cNvPr id="12" name="Rectángulo 11"/>
          <p:cNvSpPr/>
          <p:nvPr/>
        </p:nvSpPr>
        <p:spPr>
          <a:xfrm>
            <a:off x="2957815" y="3451071"/>
            <a:ext cx="2562098" cy="338554"/>
          </a:xfrm>
          <a:prstGeom prst="rect">
            <a:avLst/>
          </a:prstGeom>
          <a:ln>
            <a:noFill/>
          </a:ln>
          <a:scene3d>
            <a:camera prst="orthographicFront"/>
            <a:lightRig rig="threePt" dir="t"/>
          </a:scene3d>
          <a:sp3d>
            <a:bevelT/>
          </a:sp3d>
        </p:spPr>
        <p:style>
          <a:lnRef idx="1">
            <a:schemeClr val="accent6"/>
          </a:lnRef>
          <a:fillRef idx="2">
            <a:schemeClr val="accent6"/>
          </a:fillRef>
          <a:effectRef idx="1">
            <a:schemeClr val="accent6"/>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Gastronomía hospitalaria</a:t>
            </a:r>
          </a:p>
        </p:txBody>
      </p:sp>
      <p:sp>
        <p:nvSpPr>
          <p:cNvPr id="13" name="Rectángulo 12"/>
          <p:cNvSpPr/>
          <p:nvPr/>
        </p:nvSpPr>
        <p:spPr>
          <a:xfrm>
            <a:off x="6652085" y="3992423"/>
            <a:ext cx="3042226" cy="923330"/>
          </a:xfrm>
          <a:prstGeom prst="rect">
            <a:avLst/>
          </a:prstGeom>
          <a:ln w="3175" cmpd="sng"/>
          <a:scene3d>
            <a:camera prst="orthographicFront"/>
            <a:lightRig rig="threePt" dir="t"/>
          </a:scene3d>
          <a:sp3d>
            <a:bevelT w="165100" prst="coolSlant"/>
          </a:sp3d>
        </p:spPr>
        <p:style>
          <a:lnRef idx="2">
            <a:schemeClr val="accent2"/>
          </a:lnRef>
          <a:fillRef idx="1">
            <a:schemeClr val="lt1"/>
          </a:fillRef>
          <a:effectRef idx="0">
            <a:schemeClr val="accent2"/>
          </a:effectRef>
          <a:fontRef idx="minor">
            <a:schemeClr val="dk1"/>
          </a:fontRef>
        </p:style>
        <p:txBody>
          <a:bodyPr wrap="square">
            <a:spAutoFit/>
          </a:bodyPr>
          <a:lstStyle/>
          <a:p>
            <a:pPr algn="just">
              <a:buSzPct val="50000"/>
            </a:pPr>
            <a:r>
              <a:rPr lang="es-CO" dirty="0">
                <a:solidFill>
                  <a:schemeClr val="tx1"/>
                </a:solidFill>
                <a:latin typeface="Arial" panose="020B0604020202020204" pitchFamily="34" charset="0"/>
                <a:cs typeface="Arial" panose="020B0604020202020204" pitchFamily="34" charset="0"/>
              </a:rPr>
              <a:t>Verificar el porcentaje del consumo de la dieta enviada </a:t>
            </a:r>
          </a:p>
        </p:txBody>
      </p:sp>
      <p:sp>
        <p:nvSpPr>
          <p:cNvPr id="14" name="Rectángulo 13"/>
          <p:cNvSpPr/>
          <p:nvPr/>
        </p:nvSpPr>
        <p:spPr>
          <a:xfrm>
            <a:off x="1868312" y="3992422"/>
            <a:ext cx="3042226" cy="923330"/>
          </a:xfrm>
          <a:prstGeom prst="rect">
            <a:avLst/>
          </a:prstGeom>
          <a:ln w="3175" cmpd="sng"/>
          <a:scene3d>
            <a:camera prst="orthographicFront"/>
            <a:lightRig rig="threePt" dir="t"/>
          </a:scene3d>
          <a:sp3d>
            <a:bevelT w="165100" prst="coolSlant"/>
          </a:sp3d>
        </p:spPr>
        <p:style>
          <a:lnRef idx="2">
            <a:schemeClr val="accent1"/>
          </a:lnRef>
          <a:fillRef idx="1">
            <a:schemeClr val="lt1"/>
          </a:fillRef>
          <a:effectRef idx="0">
            <a:schemeClr val="accent1"/>
          </a:effectRef>
          <a:fontRef idx="minor">
            <a:schemeClr val="dk1"/>
          </a:fontRef>
        </p:style>
        <p:txBody>
          <a:bodyPr wrap="square">
            <a:spAutoFit/>
          </a:bodyPr>
          <a:lstStyle/>
          <a:p>
            <a:pPr algn="just">
              <a:buSzPct val="50000"/>
            </a:pPr>
            <a:r>
              <a:rPr lang="es-CO" dirty="0">
                <a:solidFill>
                  <a:schemeClr val="tx1"/>
                </a:solidFill>
                <a:latin typeface="Arial" panose="020B0604020202020204" pitchFamily="34" charset="0"/>
                <a:cs typeface="Arial" panose="020B0604020202020204" pitchFamily="34" charset="0"/>
              </a:rPr>
              <a:t>Garantizar que las cantidades calculadas le lleguen al paciente </a:t>
            </a:r>
          </a:p>
        </p:txBody>
      </p:sp>
      <p:sp>
        <p:nvSpPr>
          <p:cNvPr id="15" name="Rectángulo 14"/>
          <p:cNvSpPr/>
          <p:nvPr/>
        </p:nvSpPr>
        <p:spPr>
          <a:xfrm>
            <a:off x="2944516" y="4903941"/>
            <a:ext cx="2575398" cy="598812"/>
          </a:xfrm>
          <a:prstGeom prst="rect">
            <a:avLst/>
          </a:prstGeom>
          <a:ln>
            <a:noFill/>
          </a:ln>
          <a:scene3d>
            <a:camera prst="orthographicFront"/>
            <a:lightRig rig="threePt" dir="t"/>
          </a:scene3d>
          <a:sp3d>
            <a:bevelT/>
          </a:sp3d>
        </p:spPr>
        <p:style>
          <a:lnRef idx="1">
            <a:schemeClr val="accent1"/>
          </a:lnRef>
          <a:fillRef idx="2">
            <a:schemeClr val="accent1"/>
          </a:fillRef>
          <a:effectRef idx="1">
            <a:schemeClr val="accent1"/>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Servir con medidas estandarizadas</a:t>
            </a:r>
          </a:p>
        </p:txBody>
      </p:sp>
      <p:sp>
        <p:nvSpPr>
          <p:cNvPr id="17" name="Rectángulo 16"/>
          <p:cNvSpPr/>
          <p:nvPr/>
        </p:nvSpPr>
        <p:spPr>
          <a:xfrm>
            <a:off x="7926912" y="4883469"/>
            <a:ext cx="3340354" cy="830997"/>
          </a:xfrm>
          <a:prstGeom prst="rect">
            <a:avLst/>
          </a:prstGeom>
          <a:ln>
            <a:noFill/>
          </a:ln>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Control de ingesta y desperdicios</a:t>
            </a:r>
          </a:p>
          <a:p>
            <a:pPr>
              <a:buSzPct val="50000"/>
            </a:pPr>
            <a:r>
              <a:rPr lang="es-CO" sz="1600" dirty="0">
                <a:solidFill>
                  <a:schemeClr val="tx1"/>
                </a:solidFill>
                <a:latin typeface="Arial" panose="020B0604020202020204" pitchFamily="34" charset="0"/>
                <a:cs typeface="Arial" panose="020B0604020202020204" pitchFamily="34" charset="0"/>
              </a:rPr>
              <a:t>Satisfacción del paciente</a:t>
            </a:r>
          </a:p>
          <a:p>
            <a:pPr>
              <a:buSzPct val="50000"/>
            </a:pPr>
            <a:r>
              <a:rPr lang="es-CO" sz="1600" dirty="0">
                <a:solidFill>
                  <a:schemeClr val="tx1"/>
                </a:solidFill>
                <a:latin typeface="Arial" panose="020B0604020202020204" pitchFamily="34" charset="0"/>
                <a:cs typeface="Arial" panose="020B0604020202020204" pitchFamily="34" charset="0"/>
              </a:rPr>
              <a:t>Impacto nutricional</a:t>
            </a:r>
          </a:p>
        </p:txBody>
      </p:sp>
      <p:sp>
        <p:nvSpPr>
          <p:cNvPr id="18" name="Rectángulo 17"/>
          <p:cNvSpPr/>
          <p:nvPr/>
        </p:nvSpPr>
        <p:spPr>
          <a:xfrm>
            <a:off x="1868312" y="5788136"/>
            <a:ext cx="7849545" cy="640151"/>
          </a:xfrm>
          <a:prstGeom prst="rect">
            <a:avLst/>
          </a:prstGeom>
          <a:ln w="12700" cmpd="sng"/>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a:spAutoFit/>
          </a:bodyPr>
          <a:lstStyle/>
          <a:p>
            <a:pPr algn="ctr">
              <a:buSzPct val="50000"/>
            </a:pPr>
            <a:r>
              <a:rPr lang="es-CO" b="1" dirty="0">
                <a:solidFill>
                  <a:schemeClr val="tx1"/>
                </a:solidFill>
                <a:latin typeface="Arial" panose="020B0604020202020204" pitchFamily="34" charset="0"/>
                <a:cs typeface="Arial" panose="020B0604020202020204" pitchFamily="34" charset="0"/>
              </a:rPr>
              <a:t>En caso de mayor requerimiento de calorias y/o nutrientes se debe considerar la suplementación nutricional</a:t>
            </a:r>
          </a:p>
        </p:txBody>
      </p:sp>
      <p:sp>
        <p:nvSpPr>
          <p:cNvPr id="20" name="Flecha derecha 19"/>
          <p:cNvSpPr/>
          <p:nvPr/>
        </p:nvSpPr>
        <p:spPr>
          <a:xfrm>
            <a:off x="5542634" y="1143916"/>
            <a:ext cx="559871" cy="484632"/>
          </a:xfrm>
          <a:prstGeom prst="rightArrow">
            <a:avLst/>
          </a:prstGeom>
          <a:scene3d>
            <a:camera prst="orthographicFront">
              <a:rot lat="0" lon="0" rev="0"/>
            </a:camera>
            <a:lightRig rig="threePt" dir="t">
              <a:rot lat="0" lon="0" rev="1200000"/>
            </a:lightRig>
          </a:scene3d>
          <a:sp3d>
            <a:bevelT w="63500" h="25400" prst="coolSlant"/>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1" name="Flecha abajo 20"/>
          <p:cNvSpPr/>
          <p:nvPr/>
        </p:nvSpPr>
        <p:spPr>
          <a:xfrm>
            <a:off x="6972504" y="2121821"/>
            <a:ext cx="484632" cy="382328"/>
          </a:xfrm>
          <a:prstGeom prst="downArrow">
            <a:avLst/>
          </a:prstGeom>
          <a:scene3d>
            <a:camera prst="orthographicFront">
              <a:rot lat="0" lon="0" rev="0"/>
            </a:camera>
            <a:lightRig rig="threePt" dir="t">
              <a:rot lat="0" lon="0" rev="1200000"/>
            </a:lightRig>
          </a:scene3d>
          <a:sp3d>
            <a:bevelT w="63500" h="25400" prst="coolSlant"/>
          </a:sp3d>
        </p:spPr>
        <p:style>
          <a:lnRef idx="0">
            <a:schemeClr val="accent4"/>
          </a:lnRef>
          <a:fillRef idx="3">
            <a:schemeClr val="accent4"/>
          </a:fillRef>
          <a:effectRef idx="3">
            <a:schemeClr val="accent4"/>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2" name="Flecha izquierda 21"/>
          <p:cNvSpPr/>
          <p:nvPr/>
        </p:nvSpPr>
        <p:spPr>
          <a:xfrm>
            <a:off x="5542634" y="2708671"/>
            <a:ext cx="478677" cy="484632"/>
          </a:xfrm>
          <a:prstGeom prst="leftArrow">
            <a:avLst/>
          </a:prstGeom>
          <a:scene3d>
            <a:camera prst="orthographicFront">
              <a:rot lat="0" lon="0" rev="0"/>
            </a:camera>
            <a:lightRig rig="threePt" dir="t">
              <a:rot lat="0" lon="0" rev="1200000"/>
            </a:lightRig>
          </a:scene3d>
          <a:sp3d>
            <a:bevelT w="63500" h="25400" prst="coolSlant"/>
          </a:sp3d>
        </p:spPr>
        <p:style>
          <a:lnRef idx="0">
            <a:schemeClr val="accent5"/>
          </a:lnRef>
          <a:fillRef idx="3">
            <a:schemeClr val="accent5"/>
          </a:fillRef>
          <a:effectRef idx="3">
            <a:schemeClr val="accent5"/>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3" name="Flecha abajo 22"/>
          <p:cNvSpPr/>
          <p:nvPr/>
        </p:nvSpPr>
        <p:spPr>
          <a:xfrm>
            <a:off x="2138054" y="3573844"/>
            <a:ext cx="484632" cy="380928"/>
          </a:xfrm>
          <a:prstGeom prst="down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4" name="Flecha derecha 23"/>
          <p:cNvSpPr/>
          <p:nvPr/>
        </p:nvSpPr>
        <p:spPr>
          <a:xfrm>
            <a:off x="5551602" y="4183244"/>
            <a:ext cx="518905" cy="484632"/>
          </a:xfrm>
          <a:prstGeom prst="rightArrow">
            <a:avLst/>
          </a:prstGeom>
          <a:scene3d>
            <a:camera prst="orthographicFront">
              <a:rot lat="0" lon="0" rev="0"/>
            </a:camera>
            <a:lightRig rig="threePt" dir="t">
              <a:rot lat="0" lon="0" rev="1200000"/>
            </a:lightRig>
          </a:scene3d>
          <a:sp3d>
            <a:bevelT w="63500" h="25400" prst="coolSlant"/>
          </a:sp3d>
        </p:spPr>
        <p:style>
          <a:lnRef idx="0">
            <a:schemeClr val="accent1"/>
          </a:lnRef>
          <a:fillRef idx="3">
            <a:schemeClr val="accent1"/>
          </a:fillRef>
          <a:effectRef idx="3">
            <a:schemeClr val="accent1"/>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5" name="Flecha abajo 24"/>
          <p:cNvSpPr/>
          <p:nvPr/>
        </p:nvSpPr>
        <p:spPr>
          <a:xfrm>
            <a:off x="6971842" y="5131345"/>
            <a:ext cx="484632" cy="443392"/>
          </a:xfrm>
          <a:prstGeom prst="downArrow">
            <a:avLst/>
          </a:prstGeom>
          <a:scene3d>
            <a:camera prst="orthographicFront">
              <a:rot lat="0" lon="0" rev="0"/>
            </a:camera>
            <a:lightRig rig="threePt" dir="t">
              <a:rot lat="0" lon="0" rev="1200000"/>
            </a:lightRig>
          </a:scene3d>
          <a:sp3d>
            <a:bevelT w="63500" h="25400" prst="coolSlant"/>
          </a:sp3d>
        </p:spPr>
        <p:style>
          <a:lnRef idx="0">
            <a:schemeClr val="accent2"/>
          </a:lnRef>
          <a:fillRef idx="3">
            <a:schemeClr val="accent2"/>
          </a:fillRef>
          <a:effectRef idx="3">
            <a:schemeClr val="accent2"/>
          </a:effectRef>
          <a:fontRef idx="minor">
            <a:schemeClr val="lt1"/>
          </a:fontRef>
        </p:style>
        <p:txBody>
          <a:bodyPr rtlCol="0" anchor="ctr"/>
          <a:lstStyle/>
          <a:p>
            <a:pPr algn="ctr"/>
            <a:endParaRPr lang="es-ES">
              <a:solidFill>
                <a:schemeClr val="tx1"/>
              </a:solidFill>
              <a:latin typeface="Arial" panose="020B0604020202020204" pitchFamily="34" charset="0"/>
              <a:cs typeface="Arial" panose="020B0604020202020204" pitchFamily="34" charset="0"/>
            </a:endParaRPr>
          </a:p>
        </p:txBody>
      </p:sp>
      <p:sp>
        <p:nvSpPr>
          <p:cNvPr id="26" name="Rectángulo 25"/>
          <p:cNvSpPr/>
          <p:nvPr/>
        </p:nvSpPr>
        <p:spPr>
          <a:xfrm>
            <a:off x="7939247" y="3286612"/>
            <a:ext cx="2562098" cy="584776"/>
          </a:xfrm>
          <a:prstGeom prst="rect">
            <a:avLst/>
          </a:prstGeom>
          <a:ln/>
          <a:effectLst>
            <a:outerShdw blurRad="50800" dist="38100" dir="16200000" rotWithShape="0">
              <a:prstClr val="black">
                <a:alpha val="40000"/>
              </a:prstClr>
            </a:outerShdw>
          </a:effectLst>
          <a:scene3d>
            <a:camera prst="orthographicFront"/>
            <a:lightRig rig="threePt" dir="t"/>
          </a:scene3d>
          <a:sp3d>
            <a:bevelT/>
          </a:sp3d>
        </p:spPr>
        <p:style>
          <a:lnRef idx="1">
            <a:schemeClr val="accent5"/>
          </a:lnRef>
          <a:fillRef idx="2">
            <a:schemeClr val="accent5"/>
          </a:fillRef>
          <a:effectRef idx="1">
            <a:schemeClr val="accent5"/>
          </a:effectRef>
          <a:fontRef idx="minor">
            <a:schemeClr val="dk1"/>
          </a:fontRef>
        </p:style>
        <p:txBody>
          <a:bodyPr wrap="square">
            <a:spAutoFit/>
          </a:bodyPr>
          <a:lstStyle/>
          <a:p>
            <a:pPr>
              <a:buSzPct val="50000"/>
            </a:pPr>
            <a:r>
              <a:rPr lang="es-CO" sz="1600" dirty="0">
                <a:solidFill>
                  <a:schemeClr val="tx1"/>
                </a:solidFill>
                <a:latin typeface="Arial" panose="020B0604020202020204" pitchFamily="34" charset="0"/>
                <a:cs typeface="Arial" panose="020B0604020202020204" pitchFamily="34" charset="0"/>
              </a:rPr>
              <a:t>Sin que interfiera en el aporte de nutrientes</a:t>
            </a:r>
          </a:p>
        </p:txBody>
      </p:sp>
    </p:spTree>
    <p:extLst>
      <p:ext uri="{BB962C8B-B14F-4D97-AF65-F5344CB8AC3E}">
        <p14:creationId xmlns:p14="http://schemas.microsoft.com/office/powerpoint/2010/main" val="14543924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0638"/>
            <a:ext cx="12192000" cy="828448"/>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Prescripción de Alimentos al Egreso</a:t>
            </a:r>
          </a:p>
        </p:txBody>
      </p:sp>
      <p:sp>
        <p:nvSpPr>
          <p:cNvPr id="7" name="Marcador de contenido 6"/>
          <p:cNvSpPr>
            <a:spLocks noGrp="1"/>
          </p:cNvSpPr>
          <p:nvPr>
            <p:ph idx="1"/>
          </p:nvPr>
        </p:nvSpPr>
        <p:spPr>
          <a:xfrm>
            <a:off x="836909" y="1377960"/>
            <a:ext cx="10058400" cy="4525963"/>
          </a:xfrm>
        </p:spPr>
        <p:txBody>
          <a:bodyPr>
            <a:normAutofit fontScale="92500" lnSpcReduction="10000"/>
          </a:bodyPr>
          <a:lstStyle/>
          <a:p>
            <a:pPr algn="just">
              <a:lnSpc>
                <a:spcPct val="120000"/>
              </a:lnSpc>
              <a:buClr>
                <a:srgbClr val="7030A0"/>
              </a:buClr>
              <a:buSzPct val="80000"/>
              <a:buFont typeface="Wingdings" panose="05000000000000000000" pitchFamily="2" charset="2"/>
              <a:buChar char="Ø"/>
            </a:pPr>
            <a:r>
              <a:rPr lang="es-ES" sz="2400" dirty="0">
                <a:latin typeface="Arial" panose="020B0604020202020204" pitchFamily="34" charset="0"/>
                <a:cs typeface="Arial" panose="020B0604020202020204" pitchFamily="34" charset="0"/>
              </a:rPr>
              <a:t>Realizar</a:t>
            </a:r>
            <a:r>
              <a:rPr lang="es-ES" sz="2400" dirty="0">
                <a:solidFill>
                  <a:srgbClr val="254061"/>
                </a:solidFill>
                <a:latin typeface="Arial" panose="020B0604020202020204" pitchFamily="34" charset="0"/>
                <a:cs typeface="Arial" panose="020B0604020202020204" pitchFamily="34" charset="0"/>
              </a:rPr>
              <a:t> </a:t>
            </a:r>
            <a:r>
              <a:rPr lang="es-ES" sz="2400" b="1" dirty="0">
                <a:solidFill>
                  <a:srgbClr val="0070C0"/>
                </a:solidFill>
                <a:latin typeface="Arial" panose="020B0604020202020204" pitchFamily="34" charset="0"/>
                <a:cs typeface="Arial" panose="020B0604020202020204" pitchFamily="34" charset="0"/>
              </a:rPr>
              <a:t>tamización nutricional al egreso</a:t>
            </a:r>
            <a:r>
              <a:rPr lang="es-ES" sz="2400" dirty="0">
                <a:latin typeface="Arial" panose="020B0604020202020204" pitchFamily="34" charset="0"/>
                <a:cs typeface="Arial" panose="020B0604020202020204" pitchFamily="34" charset="0"/>
              </a:rPr>
              <a:t>: Identificar los individuos en quienes el EN ha cambiado y direccionarlos a cuidado  nutricional ambulatorio</a:t>
            </a:r>
          </a:p>
          <a:p>
            <a:pPr algn="just">
              <a:lnSpc>
                <a:spcPct val="120000"/>
              </a:lnSpc>
              <a:buClr>
                <a:srgbClr val="7030A0"/>
              </a:buClr>
              <a:buSzPct val="80000"/>
              <a:buFont typeface="Wingdings" panose="05000000000000000000" pitchFamily="2" charset="2"/>
              <a:buChar char="Ø"/>
            </a:pPr>
            <a:r>
              <a:rPr lang="es-ES" sz="2400" dirty="0">
                <a:latin typeface="Arial" panose="020B0604020202020204" pitchFamily="34" charset="0"/>
                <a:cs typeface="Arial" panose="020B0604020202020204" pitchFamily="34" charset="0"/>
              </a:rPr>
              <a:t>Identificar los</a:t>
            </a:r>
            <a:r>
              <a:rPr lang="es-ES" sz="2400" dirty="0">
                <a:solidFill>
                  <a:srgbClr val="254061"/>
                </a:solidFill>
                <a:latin typeface="Arial" panose="020B0604020202020204" pitchFamily="34" charset="0"/>
                <a:cs typeface="Arial" panose="020B0604020202020204" pitchFamily="34" charset="0"/>
              </a:rPr>
              <a:t> </a:t>
            </a:r>
            <a:r>
              <a:rPr lang="es-ES" sz="2400" b="1" dirty="0">
                <a:solidFill>
                  <a:srgbClr val="0070C0"/>
                </a:solidFill>
                <a:latin typeface="Arial" panose="020B0604020202020204" pitchFamily="34" charset="0"/>
                <a:cs typeface="Arial" panose="020B0604020202020204" pitchFamily="34" charset="0"/>
              </a:rPr>
              <a:t>factores de riesgo </a:t>
            </a:r>
            <a:r>
              <a:rPr lang="es-ES" sz="2400" dirty="0">
                <a:latin typeface="Arial" panose="020B0604020202020204" pitchFamily="34" charset="0"/>
                <a:cs typeface="Arial" panose="020B0604020202020204" pitchFamily="34" charset="0"/>
              </a:rPr>
              <a:t>nutricional al egreso (fisiológicos, patológicos, funcionales, emocionales, sociales)</a:t>
            </a:r>
          </a:p>
          <a:p>
            <a:pPr algn="just">
              <a:lnSpc>
                <a:spcPct val="120000"/>
              </a:lnSpc>
              <a:buClr>
                <a:srgbClr val="7030A0"/>
              </a:buClr>
              <a:buSzPct val="80000"/>
              <a:buFont typeface="Wingdings" panose="05000000000000000000" pitchFamily="2" charset="2"/>
              <a:buChar char="Ø"/>
            </a:pPr>
            <a:r>
              <a:rPr lang="es-ES" sz="2400" dirty="0">
                <a:latin typeface="Arial" panose="020B0604020202020204" pitchFamily="34" charset="0"/>
                <a:cs typeface="Arial" panose="020B0604020202020204" pitchFamily="34" charset="0"/>
              </a:rPr>
              <a:t>Incluir</a:t>
            </a:r>
            <a:r>
              <a:rPr lang="es-ES" sz="2400" dirty="0">
                <a:solidFill>
                  <a:srgbClr val="254061"/>
                </a:solidFill>
                <a:latin typeface="Arial" panose="020B0604020202020204" pitchFamily="34" charset="0"/>
                <a:cs typeface="Arial" panose="020B0604020202020204" pitchFamily="34" charset="0"/>
              </a:rPr>
              <a:t> </a:t>
            </a:r>
            <a:r>
              <a:rPr lang="es-ES" sz="2400" b="1" dirty="0">
                <a:solidFill>
                  <a:srgbClr val="0070C0"/>
                </a:solidFill>
                <a:latin typeface="Arial" panose="020B0604020202020204" pitchFamily="34" charset="0"/>
                <a:cs typeface="Arial" panose="020B0604020202020204" pitchFamily="34" charset="0"/>
              </a:rPr>
              <a:t>objetivos de manejo nutricional </a:t>
            </a:r>
            <a:r>
              <a:rPr lang="es-ES" sz="2400" dirty="0">
                <a:latin typeface="Arial" panose="020B0604020202020204" pitchFamily="34" charset="0"/>
                <a:cs typeface="Arial" panose="020B0604020202020204" pitchFamily="34" charset="0"/>
              </a:rPr>
              <a:t>en el plan de alta</a:t>
            </a:r>
          </a:p>
          <a:p>
            <a:pPr algn="just">
              <a:lnSpc>
                <a:spcPct val="120000"/>
              </a:lnSpc>
              <a:buClr>
                <a:srgbClr val="7030A0"/>
              </a:buClr>
              <a:buSzPct val="80000"/>
              <a:buFont typeface="Wingdings" panose="05000000000000000000" pitchFamily="2" charset="2"/>
              <a:buChar char="Ø"/>
            </a:pPr>
            <a:r>
              <a:rPr lang="es-ES" sz="2400" dirty="0">
                <a:latin typeface="Arial" panose="020B0604020202020204" pitchFamily="34" charset="0"/>
                <a:cs typeface="Arial" panose="020B0604020202020204" pitchFamily="34" charset="0"/>
              </a:rPr>
              <a:t>Plantear las actividades de acuerdo a los objetivos</a:t>
            </a:r>
          </a:p>
          <a:p>
            <a:pPr algn="just">
              <a:lnSpc>
                <a:spcPct val="120000"/>
              </a:lnSpc>
              <a:buClr>
                <a:srgbClr val="7030A0"/>
              </a:buClr>
              <a:buSzPct val="80000"/>
              <a:buFont typeface="Wingdings" panose="05000000000000000000" pitchFamily="2" charset="2"/>
              <a:buChar char="Ø"/>
            </a:pPr>
            <a:r>
              <a:rPr lang="es-ES" sz="2400" dirty="0">
                <a:latin typeface="Arial" panose="020B0604020202020204" pitchFamily="34" charset="0"/>
                <a:cs typeface="Arial" panose="020B0604020202020204" pitchFamily="34" charset="0"/>
              </a:rPr>
              <a:t>Enfocar el tratamiento a la rehabilitación y funcionalidad</a:t>
            </a:r>
          </a:p>
          <a:p>
            <a:pPr algn="just">
              <a:lnSpc>
                <a:spcPct val="120000"/>
              </a:lnSpc>
              <a:buClr>
                <a:srgbClr val="7030A0"/>
              </a:buClr>
              <a:buSzPct val="80000"/>
              <a:buFont typeface="Wingdings" panose="05000000000000000000" pitchFamily="2" charset="2"/>
              <a:buChar char="Ø"/>
            </a:pPr>
            <a:r>
              <a:rPr lang="es-ES" sz="2400" b="1" dirty="0">
                <a:solidFill>
                  <a:srgbClr val="0070C0"/>
                </a:solidFill>
                <a:latin typeface="Arial" panose="020B0604020202020204" pitchFamily="34" charset="0"/>
                <a:cs typeface="Arial" panose="020B0604020202020204" pitchFamily="34" charset="0"/>
              </a:rPr>
              <a:t>Educar</a:t>
            </a:r>
            <a:r>
              <a:rPr lang="es-ES" sz="2400" dirty="0">
                <a:solidFill>
                  <a:srgbClr val="254061"/>
                </a:solidFill>
                <a:latin typeface="Arial" panose="020B0604020202020204" pitchFamily="34" charset="0"/>
                <a:cs typeface="Arial" panose="020B0604020202020204" pitchFamily="34" charset="0"/>
              </a:rPr>
              <a:t> </a:t>
            </a:r>
            <a:r>
              <a:rPr lang="es-ES" sz="2400" dirty="0">
                <a:latin typeface="Arial" panose="020B0604020202020204" pitchFamily="34" charset="0"/>
                <a:cs typeface="Arial" panose="020B0604020202020204" pitchFamily="34" charset="0"/>
              </a:rPr>
              <a:t>a profesionales, familia y paciente acerca de la desnutrición y sus implicaciones</a:t>
            </a:r>
          </a:p>
        </p:txBody>
      </p:sp>
      <p:sp>
        <p:nvSpPr>
          <p:cNvPr id="9" name="Rectángulo 1"/>
          <p:cNvSpPr>
            <a:spLocks noChangeArrowheads="1"/>
          </p:cNvSpPr>
          <p:nvPr/>
        </p:nvSpPr>
        <p:spPr bwMode="auto">
          <a:xfrm>
            <a:off x="836908" y="5841973"/>
            <a:ext cx="11355091"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s-ES" sz="1000" dirty="0" err="1">
                <a:latin typeface="Arial" panose="020B0604020202020204" pitchFamily="34" charset="0"/>
                <a:cs typeface="Arial" panose="020B0604020202020204" pitchFamily="34" charset="0"/>
              </a:rPr>
              <a:t>Wakabayashi</a:t>
            </a:r>
            <a:r>
              <a:rPr lang="es-ES" sz="1000" dirty="0">
                <a:latin typeface="Arial" panose="020B0604020202020204" pitchFamily="34" charset="0"/>
                <a:cs typeface="Arial" panose="020B0604020202020204" pitchFamily="34" charset="0"/>
              </a:rPr>
              <a:t> H, </a:t>
            </a:r>
            <a:r>
              <a:rPr lang="es-ES" sz="1000" dirty="0" err="1">
                <a:latin typeface="Arial" panose="020B0604020202020204" pitchFamily="34" charset="0"/>
                <a:cs typeface="Arial" panose="020B0604020202020204" pitchFamily="34" charset="0"/>
              </a:rPr>
              <a:t>Sashika</a:t>
            </a:r>
            <a:r>
              <a:rPr lang="es-ES" sz="1000" dirty="0">
                <a:latin typeface="Arial" panose="020B0604020202020204" pitchFamily="34" charset="0"/>
                <a:cs typeface="Arial" panose="020B0604020202020204" pitchFamily="34" charset="0"/>
              </a:rPr>
              <a:t> H. </a:t>
            </a:r>
            <a:r>
              <a:rPr lang="es-ES" sz="1000" dirty="0" err="1">
                <a:latin typeface="Arial" panose="020B0604020202020204" pitchFamily="34" charset="0"/>
                <a:cs typeface="Arial" panose="020B0604020202020204" pitchFamily="34" charset="0"/>
              </a:rPr>
              <a:t>Malnutrition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associated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with</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poor</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rehabilitation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outcome</a:t>
            </a:r>
            <a:r>
              <a:rPr lang="es-ES" sz="1000" dirty="0">
                <a:latin typeface="Arial" panose="020B0604020202020204" pitchFamily="34" charset="0"/>
                <a:cs typeface="Arial" panose="020B0604020202020204" pitchFamily="34" charset="0"/>
              </a:rPr>
              <a:t> in </a:t>
            </a:r>
            <a:r>
              <a:rPr lang="es-ES" sz="1000" dirty="0" err="1">
                <a:latin typeface="Arial" panose="020B0604020202020204" pitchFamily="34" charset="0"/>
                <a:cs typeface="Arial" panose="020B0604020202020204" pitchFamily="34" charset="0"/>
              </a:rPr>
              <a:t>elderly</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inpatients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with</a:t>
            </a:r>
            <a:r>
              <a:rPr lang="es-ES" sz="1000" dirty="0">
                <a:latin typeface="Arial" panose="020B0604020202020204" pitchFamily="34" charset="0"/>
                <a:cs typeface="Arial" panose="020B0604020202020204" pitchFamily="34" charset="0"/>
              </a:rPr>
              <a:t> hospital-</a:t>
            </a:r>
            <a:r>
              <a:rPr lang="es-ES" sz="1000" dirty="0" err="1">
                <a:latin typeface="Arial" panose="020B0604020202020204" pitchFamily="34" charset="0"/>
                <a:cs typeface="Arial" panose="020B0604020202020204" pitchFamily="34" charset="0"/>
              </a:rPr>
              <a:t>associated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deconditioning</a:t>
            </a:r>
            <a:r>
              <a:rPr lang="es-ES" sz="1000" dirty="0">
                <a:latin typeface="Arial" panose="020B0604020202020204" pitchFamily="34" charset="0"/>
                <a:cs typeface="Arial" panose="020B0604020202020204" pitchFamily="34" charset="0"/>
              </a:rPr>
              <a:t> a </a:t>
            </a:r>
            <a:r>
              <a:rPr lang="es-ES" sz="1000" dirty="0" err="1">
                <a:latin typeface="Arial" panose="020B0604020202020204" pitchFamily="34" charset="0"/>
                <a:cs typeface="Arial" panose="020B0604020202020204" pitchFamily="34" charset="0"/>
              </a:rPr>
              <a:t>prospective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cohort</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study</a:t>
            </a:r>
            <a:r>
              <a:rPr lang="es-ES" sz="1000" dirty="0">
                <a:latin typeface="Arial" panose="020B0604020202020204" pitchFamily="34" charset="0"/>
                <a:cs typeface="Arial" panose="020B0604020202020204" pitchFamily="34" charset="0"/>
              </a:rPr>
              <a:t>. J </a:t>
            </a:r>
            <a:r>
              <a:rPr lang="es-ES" sz="1000" dirty="0" err="1">
                <a:latin typeface="Arial" panose="020B0604020202020204" pitchFamily="34" charset="0"/>
                <a:cs typeface="Arial" panose="020B0604020202020204" pitchFamily="34" charset="0"/>
              </a:rPr>
              <a:t>Rehabil</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Med</a:t>
            </a:r>
            <a:r>
              <a:rPr lang="es-ES" sz="1000" dirty="0">
                <a:latin typeface="Arial" panose="020B0604020202020204" pitchFamily="34" charset="0"/>
                <a:cs typeface="Arial" panose="020B0604020202020204" pitchFamily="34" charset="0"/>
              </a:rPr>
              <a:t>. 2014</a:t>
            </a:r>
          </a:p>
          <a:p>
            <a:r>
              <a:rPr lang="es-ES" sz="1000" dirty="0" err="1">
                <a:latin typeface="Arial" panose="020B0604020202020204" pitchFamily="34" charset="0"/>
                <a:cs typeface="Arial" panose="020B0604020202020204" pitchFamily="34" charset="0"/>
              </a:rPr>
              <a:t>Jain</a:t>
            </a:r>
            <a:r>
              <a:rPr lang="es-ES" sz="1000" dirty="0">
                <a:latin typeface="Arial" panose="020B0604020202020204" pitchFamily="34" charset="0"/>
                <a:cs typeface="Arial" panose="020B0604020202020204" pitchFamily="34" charset="0"/>
              </a:rPr>
              <a:t> NB, Al-</a:t>
            </a:r>
            <a:r>
              <a:rPr lang="es-ES" sz="1000" dirty="0" err="1">
                <a:latin typeface="Arial" panose="020B0604020202020204" pitchFamily="34" charset="0"/>
                <a:cs typeface="Arial" panose="020B0604020202020204" pitchFamily="34" charset="0"/>
              </a:rPr>
              <a:t>Adawi</a:t>
            </a:r>
            <a:r>
              <a:rPr lang="es-ES" sz="1000" dirty="0">
                <a:latin typeface="Arial" panose="020B0604020202020204" pitchFamily="34" charset="0"/>
                <a:cs typeface="Arial" panose="020B0604020202020204" pitchFamily="34" charset="0"/>
              </a:rPr>
              <a:t> S, </a:t>
            </a:r>
            <a:r>
              <a:rPr lang="es-ES" sz="1000" dirty="0" err="1">
                <a:latin typeface="Arial" panose="020B0604020202020204" pitchFamily="34" charset="0"/>
                <a:cs typeface="Arial" panose="020B0604020202020204" pitchFamily="34" charset="0"/>
              </a:rPr>
              <a:t>Dorvlo</a:t>
            </a:r>
            <a:r>
              <a:rPr lang="es-ES" sz="1000" dirty="0">
                <a:latin typeface="Arial" panose="020B0604020202020204" pitchFamily="34" charset="0"/>
                <a:cs typeface="Arial" panose="020B0604020202020204" pitchFamily="34" charset="0"/>
              </a:rPr>
              <a:t> AS, </a:t>
            </a:r>
            <a:r>
              <a:rPr lang="es-ES" sz="1000" dirty="0" err="1">
                <a:latin typeface="Arial" panose="020B0604020202020204" pitchFamily="34" charset="0"/>
                <a:cs typeface="Arial" panose="020B0604020202020204" pitchFamily="34" charset="0"/>
              </a:rPr>
              <a:t>Burke</a:t>
            </a:r>
            <a:r>
              <a:rPr lang="es-ES" sz="1000" dirty="0">
                <a:latin typeface="Arial" panose="020B0604020202020204" pitchFamily="34" charset="0"/>
                <a:cs typeface="Arial" panose="020B0604020202020204" pitchFamily="34" charset="0"/>
              </a:rPr>
              <a:t> DT. </a:t>
            </a:r>
            <a:r>
              <a:rPr lang="es-ES" sz="1000" dirty="0" err="1">
                <a:latin typeface="Arial" panose="020B0604020202020204" pitchFamily="34" charset="0"/>
                <a:cs typeface="Arial" panose="020B0604020202020204" pitchFamily="34" charset="0"/>
              </a:rPr>
              <a:t>Association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between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body</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mass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index</a:t>
            </a:r>
            <a:r>
              <a:rPr lang="es-ES" sz="1000" dirty="0">
                <a:latin typeface="Arial" panose="020B0604020202020204" pitchFamily="34" charset="0"/>
                <a:cs typeface="Arial" panose="020B0604020202020204" pitchFamily="34" charset="0"/>
              </a:rPr>
              <a:t> and </a:t>
            </a:r>
            <a:r>
              <a:rPr lang="es-ES" sz="1000" dirty="0" err="1">
                <a:latin typeface="Arial" panose="020B0604020202020204" pitchFamily="34" charset="0"/>
                <a:cs typeface="Arial" panose="020B0604020202020204" pitchFamily="34" charset="0"/>
              </a:rPr>
              <a:t>functional</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independence</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measure</a:t>
            </a:r>
            <a:r>
              <a:rPr lang="es-ES" sz="1000" dirty="0">
                <a:latin typeface="Arial" panose="020B0604020202020204" pitchFamily="34" charset="0"/>
                <a:cs typeface="Arial" panose="020B0604020202020204" pitchFamily="34" charset="0"/>
              </a:rPr>
              <a:t> in </a:t>
            </a:r>
            <a:r>
              <a:rPr lang="es-ES" sz="1000" dirty="0" err="1">
                <a:latin typeface="Arial" panose="020B0604020202020204" pitchFamily="34" charset="0"/>
                <a:cs typeface="Arial" panose="020B0604020202020204" pitchFamily="34" charset="0"/>
              </a:rPr>
              <a:t>patients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with</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deconditioning</a:t>
            </a:r>
            <a:r>
              <a:rPr lang="es-ES" sz="1000" dirty="0">
                <a:latin typeface="Arial" panose="020B0604020202020204" pitchFamily="34" charset="0"/>
                <a:cs typeface="Arial" panose="020B0604020202020204" pitchFamily="34" charset="0"/>
              </a:rPr>
              <a:t>. Am J </a:t>
            </a:r>
            <a:r>
              <a:rPr lang="es-ES" sz="1000" dirty="0" err="1">
                <a:latin typeface="Arial" panose="020B0604020202020204" pitchFamily="34" charset="0"/>
                <a:cs typeface="Arial" panose="020B0604020202020204" pitchFamily="34" charset="0"/>
              </a:rPr>
              <a:t>Phys</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Med</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Rehabil</a:t>
            </a:r>
            <a:r>
              <a:rPr lang="es-ES" sz="1000" dirty="0">
                <a:latin typeface="Arial" panose="020B0604020202020204" pitchFamily="34" charset="0"/>
                <a:cs typeface="Arial" panose="020B0604020202020204" pitchFamily="34" charset="0"/>
              </a:rPr>
              <a:t>. 2008</a:t>
            </a:r>
          </a:p>
        </p:txBody>
      </p:sp>
    </p:spTree>
    <p:extLst>
      <p:ext uri="{BB962C8B-B14F-4D97-AF65-F5344CB8AC3E}">
        <p14:creationId xmlns:p14="http://schemas.microsoft.com/office/powerpoint/2010/main" val="3212340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65C27B-5EBE-984D-8858-626939344818}"/>
              </a:ext>
            </a:extLst>
          </p:cNvPr>
          <p:cNvSpPr>
            <a:spLocks noGrp="1"/>
          </p:cNvSpPr>
          <p:nvPr>
            <p:ph type="title"/>
          </p:nvPr>
        </p:nvSpPr>
        <p:spPr>
          <a:xfrm>
            <a:off x="2025783" y="-13340"/>
            <a:ext cx="7370144" cy="1114255"/>
          </a:xfrm>
        </p:spPr>
        <p:txBody>
          <a:bodyPr>
            <a:normAutofit fontScale="90000"/>
          </a:bodyPr>
          <a:lstStyle/>
          <a:p>
            <a:pPr algn="ctr"/>
            <a:r>
              <a:rPr lang="es-CO" sz="2800" b="1" dirty="0">
                <a:solidFill>
                  <a:srgbClr val="7030A0"/>
                </a:solidFill>
                <a:latin typeface="Arial" panose="020B0604020202020204" pitchFamily="34" charset="0"/>
                <a:cs typeface="Arial" panose="020B0604020202020204" pitchFamily="34" charset="0"/>
              </a:rPr>
              <a:t>Prescripción de Alimentos a Nivel Ambulatorio - Modelo Transteórico del Cambio</a:t>
            </a:r>
          </a:p>
        </p:txBody>
      </p:sp>
      <p:grpSp>
        <p:nvGrpSpPr>
          <p:cNvPr id="5" name="Grupo 4">
            <a:extLst>
              <a:ext uri="{FF2B5EF4-FFF2-40B4-BE49-F238E27FC236}">
                <a16:creationId xmlns:a16="http://schemas.microsoft.com/office/drawing/2014/main" id="{ECC7C319-0082-0F46-A227-1888C7B4D275}"/>
              </a:ext>
            </a:extLst>
          </p:cNvPr>
          <p:cNvGrpSpPr/>
          <p:nvPr/>
        </p:nvGrpSpPr>
        <p:grpSpPr>
          <a:xfrm>
            <a:off x="752879" y="1226406"/>
            <a:ext cx="10686243" cy="4768040"/>
            <a:chOff x="664140" y="1100915"/>
            <a:chExt cx="11140977" cy="5418667"/>
          </a:xfrm>
        </p:grpSpPr>
        <p:graphicFrame>
          <p:nvGraphicFramePr>
            <p:cNvPr id="3" name="Diagrama 2">
              <a:extLst>
                <a:ext uri="{FF2B5EF4-FFF2-40B4-BE49-F238E27FC236}">
                  <a16:creationId xmlns:a16="http://schemas.microsoft.com/office/drawing/2014/main" id="{B8421FF8-642C-5148-BB84-740EEA403111}"/>
                </a:ext>
              </a:extLst>
            </p:cNvPr>
            <p:cNvGraphicFramePr/>
            <p:nvPr>
              <p:extLst>
                <p:ext uri="{D42A27DB-BD31-4B8C-83A1-F6EECF244321}">
                  <p14:modId xmlns:p14="http://schemas.microsoft.com/office/powerpoint/2010/main" val="3633685868"/>
                </p:ext>
              </p:extLst>
            </p:nvPr>
          </p:nvGraphicFramePr>
          <p:xfrm>
            <a:off x="1704813" y="1100915"/>
            <a:ext cx="8787539"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uadroTexto 5">
              <a:extLst>
                <a:ext uri="{FF2B5EF4-FFF2-40B4-BE49-F238E27FC236}">
                  <a16:creationId xmlns:a16="http://schemas.microsoft.com/office/drawing/2014/main" id="{A0159BE6-1E69-E842-AB1B-E65C35250E12}"/>
                </a:ext>
              </a:extLst>
            </p:cNvPr>
            <p:cNvSpPr txBox="1"/>
            <p:nvPr/>
          </p:nvSpPr>
          <p:spPr>
            <a:xfrm>
              <a:off x="7132952" y="1169414"/>
              <a:ext cx="4103440" cy="664571"/>
            </a:xfrm>
            <a:prstGeom prst="rect">
              <a:avLst/>
            </a:prstGeom>
            <a:noFill/>
          </p:spPr>
          <p:txBody>
            <a:bodyPr wrap="square" rtlCol="0">
              <a:spAutoFit/>
            </a:bodyPr>
            <a:lstStyle/>
            <a:p>
              <a:r>
                <a:rPr lang="es-CO" sz="1600" dirty="0"/>
                <a:t>No hay conciencia del problema, el  paciente no tiene información o interés en tenerla</a:t>
              </a:r>
            </a:p>
          </p:txBody>
        </p:sp>
        <p:sp>
          <p:nvSpPr>
            <p:cNvPr id="7" name="CuadroTexto 6">
              <a:extLst>
                <a:ext uri="{FF2B5EF4-FFF2-40B4-BE49-F238E27FC236}">
                  <a16:creationId xmlns:a16="http://schemas.microsoft.com/office/drawing/2014/main" id="{0BA4E454-1D31-514A-A535-0AA42C7B5EBF}"/>
                </a:ext>
              </a:extLst>
            </p:cNvPr>
            <p:cNvSpPr txBox="1"/>
            <p:nvPr/>
          </p:nvSpPr>
          <p:spPr>
            <a:xfrm>
              <a:off x="8768355" y="2366213"/>
              <a:ext cx="3036762" cy="584775"/>
            </a:xfrm>
            <a:prstGeom prst="rect">
              <a:avLst/>
            </a:prstGeom>
            <a:noFill/>
          </p:spPr>
          <p:txBody>
            <a:bodyPr wrap="square" rtlCol="0">
              <a:spAutoFit/>
            </a:bodyPr>
            <a:lstStyle/>
            <a:p>
              <a:r>
                <a:rPr lang="es-CO" sz="1600" dirty="0"/>
                <a:t>Se percibe el problema y la necesidad de realizar un cambio</a:t>
              </a:r>
            </a:p>
          </p:txBody>
        </p:sp>
        <p:sp>
          <p:nvSpPr>
            <p:cNvPr id="8" name="CuadroTexto 7">
              <a:extLst>
                <a:ext uri="{FF2B5EF4-FFF2-40B4-BE49-F238E27FC236}">
                  <a16:creationId xmlns:a16="http://schemas.microsoft.com/office/drawing/2014/main" id="{F94B6C21-D6C6-7B4B-9D9E-FC2960CD4AA7}"/>
                </a:ext>
              </a:extLst>
            </p:cNvPr>
            <p:cNvSpPr txBox="1"/>
            <p:nvPr/>
          </p:nvSpPr>
          <p:spPr>
            <a:xfrm>
              <a:off x="8663395" y="4474834"/>
              <a:ext cx="3036762" cy="584775"/>
            </a:xfrm>
            <a:prstGeom prst="rect">
              <a:avLst/>
            </a:prstGeom>
            <a:noFill/>
          </p:spPr>
          <p:txBody>
            <a:bodyPr wrap="square" rtlCol="0">
              <a:spAutoFit/>
            </a:bodyPr>
            <a:lstStyle/>
            <a:p>
              <a:r>
                <a:rPr lang="es-CO" sz="1600" dirty="0"/>
                <a:t>Se elaboran estrategias y se planean metas para el cambio</a:t>
              </a:r>
            </a:p>
          </p:txBody>
        </p:sp>
        <p:sp>
          <p:nvSpPr>
            <p:cNvPr id="9" name="CuadroTexto 8">
              <a:extLst>
                <a:ext uri="{FF2B5EF4-FFF2-40B4-BE49-F238E27FC236}">
                  <a16:creationId xmlns:a16="http://schemas.microsoft.com/office/drawing/2014/main" id="{A9D7BFD8-9E26-0A49-91E0-8978A3CDA337}"/>
                </a:ext>
              </a:extLst>
            </p:cNvPr>
            <p:cNvSpPr txBox="1"/>
            <p:nvPr/>
          </p:nvSpPr>
          <p:spPr>
            <a:xfrm>
              <a:off x="1842053" y="5754669"/>
              <a:ext cx="3321573" cy="664571"/>
            </a:xfrm>
            <a:prstGeom prst="rect">
              <a:avLst/>
            </a:prstGeom>
            <a:noFill/>
          </p:spPr>
          <p:txBody>
            <a:bodyPr wrap="square" rtlCol="0">
              <a:spAutoFit/>
            </a:bodyPr>
            <a:lstStyle/>
            <a:p>
              <a:pPr algn="r"/>
              <a:r>
                <a:rPr lang="es-CO" sz="1600" dirty="0"/>
                <a:t>Se ejecutan las estrategias planeadas</a:t>
              </a:r>
            </a:p>
          </p:txBody>
        </p:sp>
        <p:sp>
          <p:nvSpPr>
            <p:cNvPr id="10" name="CuadroTexto 9">
              <a:extLst>
                <a:ext uri="{FF2B5EF4-FFF2-40B4-BE49-F238E27FC236}">
                  <a16:creationId xmlns:a16="http://schemas.microsoft.com/office/drawing/2014/main" id="{CB111EFB-56D6-3A49-81DC-01C1E427119E}"/>
                </a:ext>
              </a:extLst>
            </p:cNvPr>
            <p:cNvSpPr txBox="1"/>
            <p:nvPr/>
          </p:nvSpPr>
          <p:spPr>
            <a:xfrm>
              <a:off x="769100" y="4708386"/>
              <a:ext cx="3036762" cy="338554"/>
            </a:xfrm>
            <a:prstGeom prst="rect">
              <a:avLst/>
            </a:prstGeom>
            <a:noFill/>
          </p:spPr>
          <p:txBody>
            <a:bodyPr wrap="square" rtlCol="0">
              <a:spAutoFit/>
            </a:bodyPr>
            <a:lstStyle/>
            <a:p>
              <a:r>
                <a:rPr lang="es-CO" sz="1600" dirty="0"/>
                <a:t>Cambio a conducta deseable</a:t>
              </a:r>
            </a:p>
          </p:txBody>
        </p:sp>
        <p:sp>
          <p:nvSpPr>
            <p:cNvPr id="11" name="CuadroTexto 10">
              <a:extLst>
                <a:ext uri="{FF2B5EF4-FFF2-40B4-BE49-F238E27FC236}">
                  <a16:creationId xmlns:a16="http://schemas.microsoft.com/office/drawing/2014/main" id="{0ABA3D25-54D7-8A47-8C55-DD1B6BBE5DE5}"/>
                </a:ext>
              </a:extLst>
            </p:cNvPr>
            <p:cNvSpPr txBox="1"/>
            <p:nvPr/>
          </p:nvSpPr>
          <p:spPr>
            <a:xfrm>
              <a:off x="664140" y="2489324"/>
              <a:ext cx="3036762" cy="338554"/>
            </a:xfrm>
            <a:prstGeom prst="rect">
              <a:avLst/>
            </a:prstGeom>
            <a:noFill/>
          </p:spPr>
          <p:txBody>
            <a:bodyPr wrap="square" rtlCol="0">
              <a:spAutoFit/>
            </a:bodyPr>
            <a:lstStyle/>
            <a:p>
              <a:r>
                <a:rPr lang="es-CO" sz="1600" dirty="0"/>
                <a:t>Volver a la conducta no deseada</a:t>
              </a:r>
            </a:p>
          </p:txBody>
        </p:sp>
      </p:grpSp>
      <p:sp>
        <p:nvSpPr>
          <p:cNvPr id="4" name="Rectángulo 3">
            <a:extLst>
              <a:ext uri="{FF2B5EF4-FFF2-40B4-BE49-F238E27FC236}">
                <a16:creationId xmlns:a16="http://schemas.microsoft.com/office/drawing/2014/main" id="{7AFC68F1-AEE9-4F4E-9861-59E16937ED83}"/>
              </a:ext>
            </a:extLst>
          </p:cNvPr>
          <p:cNvSpPr/>
          <p:nvPr/>
        </p:nvSpPr>
        <p:spPr>
          <a:xfrm>
            <a:off x="0" y="6063763"/>
            <a:ext cx="12191999" cy="400110"/>
          </a:xfrm>
          <a:prstGeom prst="rect">
            <a:avLst/>
          </a:prstGeom>
          <a:noFill/>
        </p:spPr>
        <p:txBody>
          <a:bodyPr wrap="square">
            <a:spAutoFit/>
          </a:bodyPr>
          <a:lstStyle/>
          <a:p>
            <a:pPr lvl="0"/>
            <a:r>
              <a:rPr lang="es-CO" sz="1000" dirty="0">
                <a:latin typeface="Arial" panose="020B0604020202020204" pitchFamily="34" charset="0"/>
                <a:cs typeface="Arial" panose="020B0604020202020204" pitchFamily="34" charset="0"/>
              </a:rPr>
              <a:t>Cabrera, G., A. El modelo transteórico del comportamiento en salud. Revista de la Facultad Nacional de Salud Pública 2002</a:t>
            </a:r>
          </a:p>
          <a:p>
            <a:pPr lvl="0"/>
            <a:r>
              <a:rPr lang="es-CO" sz="1000" dirty="0">
                <a:latin typeface="Arial" panose="020B0604020202020204" pitchFamily="34" charset="0"/>
                <a:cs typeface="Arial" panose="020B0604020202020204" pitchFamily="34" charset="0"/>
              </a:rPr>
              <a:t>Calvo, R., Alba, V., Serván, et al. Procesos de cambio y factores de resistencia en trastornos de alimentación según el modelo transteórico de Prochaska y DiClemente. Clínica y Salud 2001</a:t>
            </a:r>
          </a:p>
        </p:txBody>
      </p:sp>
    </p:spTree>
    <p:extLst>
      <p:ext uri="{BB962C8B-B14F-4D97-AF65-F5344CB8AC3E}">
        <p14:creationId xmlns:p14="http://schemas.microsoft.com/office/powerpoint/2010/main" val="38862635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3545845" y="1069364"/>
            <a:ext cx="4108817"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Definir objetivo de Cuidado Nutricional</a:t>
            </a:r>
          </a:p>
        </p:txBody>
      </p:sp>
      <p:sp>
        <p:nvSpPr>
          <p:cNvPr id="5" name="CuadroTexto 4"/>
          <p:cNvSpPr txBox="1"/>
          <p:nvPr/>
        </p:nvSpPr>
        <p:spPr>
          <a:xfrm>
            <a:off x="1668033" y="1764640"/>
            <a:ext cx="1566454" cy="707886"/>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sz="2000" dirty="0"/>
              <a:t>Corto Plazo</a:t>
            </a:r>
          </a:p>
          <a:p>
            <a:pPr algn="ctr"/>
            <a:r>
              <a:rPr lang="es-ES" sz="2000" dirty="0"/>
              <a:t>(1 – 3 meses)</a:t>
            </a:r>
          </a:p>
        </p:txBody>
      </p:sp>
      <p:sp>
        <p:nvSpPr>
          <p:cNvPr id="8" name="CuadroTexto 7"/>
          <p:cNvSpPr txBox="1"/>
          <p:nvPr/>
        </p:nvSpPr>
        <p:spPr>
          <a:xfrm>
            <a:off x="4778201" y="1801565"/>
            <a:ext cx="1722716" cy="707886"/>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sz="2000" dirty="0"/>
              <a:t>Mediano Plazo</a:t>
            </a:r>
          </a:p>
          <a:p>
            <a:pPr algn="ctr"/>
            <a:r>
              <a:rPr lang="es-ES" sz="2000" dirty="0"/>
              <a:t>(3 – 6 meses)</a:t>
            </a:r>
          </a:p>
        </p:txBody>
      </p:sp>
      <p:sp>
        <p:nvSpPr>
          <p:cNvPr id="9" name="CuadroTexto 8"/>
          <p:cNvSpPr txBox="1"/>
          <p:nvPr/>
        </p:nvSpPr>
        <p:spPr>
          <a:xfrm>
            <a:off x="8022402" y="1764640"/>
            <a:ext cx="1696298" cy="707886"/>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sz="2000" dirty="0"/>
              <a:t>Largo Plazo</a:t>
            </a:r>
          </a:p>
          <a:p>
            <a:pPr algn="ctr"/>
            <a:r>
              <a:rPr lang="es-ES" sz="2000" dirty="0"/>
              <a:t>(6 – 12 meses)</a:t>
            </a:r>
          </a:p>
        </p:txBody>
      </p:sp>
      <p:sp>
        <p:nvSpPr>
          <p:cNvPr id="10" name="CuadroTexto 9"/>
          <p:cNvSpPr txBox="1"/>
          <p:nvPr/>
        </p:nvSpPr>
        <p:spPr>
          <a:xfrm>
            <a:off x="4804056" y="3256661"/>
            <a:ext cx="1723549"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Actividad 1-2-3</a:t>
            </a:r>
          </a:p>
        </p:txBody>
      </p:sp>
      <p:sp>
        <p:nvSpPr>
          <p:cNvPr id="12" name="CuadroTexto 11"/>
          <p:cNvSpPr txBox="1"/>
          <p:nvPr/>
        </p:nvSpPr>
        <p:spPr>
          <a:xfrm>
            <a:off x="1582227" y="3671835"/>
            <a:ext cx="2839239"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Lenguaje Claro y conciso </a:t>
            </a:r>
          </a:p>
        </p:txBody>
      </p:sp>
      <p:sp>
        <p:nvSpPr>
          <p:cNvPr id="13" name="CuadroTexto 12"/>
          <p:cNvSpPr txBox="1"/>
          <p:nvPr/>
        </p:nvSpPr>
        <p:spPr>
          <a:xfrm>
            <a:off x="7231925" y="3625993"/>
            <a:ext cx="3377848" cy="646331"/>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Asegurarse que la información </a:t>
            </a:r>
          </a:p>
          <a:p>
            <a:pPr algn="ctr"/>
            <a:r>
              <a:rPr lang="es-ES" dirty="0"/>
              <a:t>fue comprendida</a:t>
            </a:r>
          </a:p>
        </p:txBody>
      </p:sp>
      <p:sp>
        <p:nvSpPr>
          <p:cNvPr id="14" name="CuadroTexto 13"/>
          <p:cNvSpPr txBox="1"/>
          <p:nvPr/>
        </p:nvSpPr>
        <p:spPr>
          <a:xfrm>
            <a:off x="4485049" y="4237545"/>
            <a:ext cx="2454518"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Evaluar los resultados</a:t>
            </a:r>
          </a:p>
        </p:txBody>
      </p:sp>
      <p:sp>
        <p:nvSpPr>
          <p:cNvPr id="15" name="CuadroTexto 14"/>
          <p:cNvSpPr txBox="1"/>
          <p:nvPr/>
        </p:nvSpPr>
        <p:spPr>
          <a:xfrm>
            <a:off x="2941814" y="4752118"/>
            <a:ext cx="1005579" cy="400110"/>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sz="2000" dirty="0"/>
              <a:t>Positivo</a:t>
            </a:r>
          </a:p>
        </p:txBody>
      </p:sp>
      <p:sp>
        <p:nvSpPr>
          <p:cNvPr id="16" name="CuadroTexto 15"/>
          <p:cNvSpPr txBox="1"/>
          <p:nvPr/>
        </p:nvSpPr>
        <p:spPr>
          <a:xfrm>
            <a:off x="7464697" y="4752118"/>
            <a:ext cx="1115410" cy="400110"/>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sz="2000" dirty="0"/>
              <a:t>Negativo</a:t>
            </a:r>
          </a:p>
        </p:txBody>
      </p:sp>
      <p:sp>
        <p:nvSpPr>
          <p:cNvPr id="18" name="CuadroTexto 17"/>
          <p:cNvSpPr txBox="1"/>
          <p:nvPr/>
        </p:nvSpPr>
        <p:spPr>
          <a:xfrm>
            <a:off x="2076280" y="5390466"/>
            <a:ext cx="2736647"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Refuerce y siga adelante</a:t>
            </a:r>
          </a:p>
        </p:txBody>
      </p:sp>
      <p:sp>
        <p:nvSpPr>
          <p:cNvPr id="19" name="CuadroTexto 18"/>
          <p:cNvSpPr txBox="1"/>
          <p:nvPr/>
        </p:nvSpPr>
        <p:spPr>
          <a:xfrm>
            <a:off x="6384774" y="5427899"/>
            <a:ext cx="3275256"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s-ES" dirty="0"/>
              <a:t>Retome, refuerce y no avance</a:t>
            </a:r>
          </a:p>
        </p:txBody>
      </p:sp>
      <p:sp>
        <p:nvSpPr>
          <p:cNvPr id="20" name="CuadroTexto 19"/>
          <p:cNvSpPr txBox="1"/>
          <p:nvPr/>
        </p:nvSpPr>
        <p:spPr>
          <a:xfrm>
            <a:off x="4437948" y="2690245"/>
            <a:ext cx="2403222" cy="369332"/>
          </a:xfrm>
          <a:prstGeom prst="rect">
            <a:avLst/>
          </a:prstGeom>
          <a:ln>
            <a:solidFill>
              <a:schemeClr val="tx1"/>
            </a:solid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r>
              <a:rPr lang="es-ES" dirty="0"/>
              <a:t>Defina las estrategias</a:t>
            </a:r>
          </a:p>
        </p:txBody>
      </p:sp>
      <p:cxnSp>
        <p:nvCxnSpPr>
          <p:cNvPr id="28" name="Conector recto 27"/>
          <p:cNvCxnSpPr>
            <a:cxnSpLocks/>
          </p:cNvCxnSpPr>
          <p:nvPr/>
        </p:nvCxnSpPr>
        <p:spPr>
          <a:xfrm>
            <a:off x="5604121" y="1458106"/>
            <a:ext cx="0" cy="34345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4" name="Conector angular 33"/>
          <p:cNvCxnSpPr>
            <a:cxnSpLocks/>
            <a:stCxn id="10" idx="1"/>
            <a:endCxn id="12" idx="0"/>
          </p:cNvCxnSpPr>
          <p:nvPr/>
        </p:nvCxnSpPr>
        <p:spPr>
          <a:xfrm rot="10800000" flipV="1">
            <a:off x="3001848" y="3441327"/>
            <a:ext cx="1802209" cy="230508"/>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Conector angular 36"/>
          <p:cNvCxnSpPr>
            <a:cxnSpLocks/>
            <a:stCxn id="10" idx="3"/>
            <a:endCxn id="13" idx="0"/>
          </p:cNvCxnSpPr>
          <p:nvPr/>
        </p:nvCxnSpPr>
        <p:spPr>
          <a:xfrm>
            <a:off x="6527605" y="3441327"/>
            <a:ext cx="2393244" cy="184666"/>
          </a:xfrm>
          <a:prstGeom prst="bentConnector2">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 name="Conector recto 44"/>
          <p:cNvCxnSpPr>
            <a:stCxn id="15" idx="2"/>
            <a:endCxn id="18" idx="0"/>
          </p:cNvCxnSpPr>
          <p:nvPr/>
        </p:nvCxnSpPr>
        <p:spPr>
          <a:xfrm>
            <a:off x="3444604" y="5152228"/>
            <a:ext cx="0" cy="23823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Conector recto 46"/>
          <p:cNvCxnSpPr>
            <a:cxnSpLocks/>
            <a:endCxn id="19" idx="0"/>
          </p:cNvCxnSpPr>
          <p:nvPr/>
        </p:nvCxnSpPr>
        <p:spPr>
          <a:xfrm>
            <a:off x="8021579" y="5152228"/>
            <a:ext cx="823" cy="27567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7" name="Título 1">
            <a:extLst>
              <a:ext uri="{FF2B5EF4-FFF2-40B4-BE49-F238E27FC236}">
                <a16:creationId xmlns:a16="http://schemas.microsoft.com/office/drawing/2014/main" id="{DBD0E1B3-CE6C-BC44-82E3-A14B9DBF6AF6}"/>
              </a:ext>
            </a:extLst>
          </p:cNvPr>
          <p:cNvSpPr txBox="1">
            <a:spLocks/>
          </p:cNvSpPr>
          <p:nvPr/>
        </p:nvSpPr>
        <p:spPr>
          <a:xfrm>
            <a:off x="2609880" y="74630"/>
            <a:ext cx="6204857" cy="103785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b="1" dirty="0">
                <a:solidFill>
                  <a:srgbClr val="7030A0"/>
                </a:solidFill>
                <a:latin typeface="Arial" panose="020B0604020202020204" pitchFamily="34" charset="0"/>
                <a:cs typeface="Arial" panose="020B0604020202020204" pitchFamily="34" charset="0"/>
              </a:rPr>
              <a:t>Prescripción de Alimentos a Nivel Ambulatorio</a:t>
            </a:r>
          </a:p>
        </p:txBody>
      </p:sp>
      <p:cxnSp>
        <p:nvCxnSpPr>
          <p:cNvPr id="11" name="Conector angular 10">
            <a:extLst>
              <a:ext uri="{FF2B5EF4-FFF2-40B4-BE49-F238E27FC236}">
                <a16:creationId xmlns:a16="http://schemas.microsoft.com/office/drawing/2014/main" id="{086E8897-22F3-7B43-90E3-CDB15B3F1A53}"/>
              </a:ext>
            </a:extLst>
          </p:cNvPr>
          <p:cNvCxnSpPr>
            <a:stCxn id="4" idx="2"/>
            <a:endCxn id="5" idx="0"/>
          </p:cNvCxnSpPr>
          <p:nvPr/>
        </p:nvCxnSpPr>
        <p:spPr>
          <a:xfrm rot="5400000">
            <a:off x="3862785" y="27171"/>
            <a:ext cx="325944" cy="3148994"/>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Conector angular 20">
            <a:extLst>
              <a:ext uri="{FF2B5EF4-FFF2-40B4-BE49-F238E27FC236}">
                <a16:creationId xmlns:a16="http://schemas.microsoft.com/office/drawing/2014/main" id="{2E8EF4BC-A313-1242-90D5-FC9CD6112362}"/>
              </a:ext>
            </a:extLst>
          </p:cNvPr>
          <p:cNvCxnSpPr>
            <a:stCxn id="4" idx="2"/>
            <a:endCxn id="9" idx="0"/>
          </p:cNvCxnSpPr>
          <p:nvPr/>
        </p:nvCxnSpPr>
        <p:spPr>
          <a:xfrm rot="16200000" flipH="1">
            <a:off x="7072430" y="-33481"/>
            <a:ext cx="325944" cy="3270297"/>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Conector angular 23">
            <a:extLst>
              <a:ext uri="{FF2B5EF4-FFF2-40B4-BE49-F238E27FC236}">
                <a16:creationId xmlns:a16="http://schemas.microsoft.com/office/drawing/2014/main" id="{7717BE74-708D-5A49-A780-20ADDDA991CE}"/>
              </a:ext>
            </a:extLst>
          </p:cNvPr>
          <p:cNvCxnSpPr>
            <a:stCxn id="5" idx="2"/>
            <a:endCxn id="20" idx="1"/>
          </p:cNvCxnSpPr>
          <p:nvPr/>
        </p:nvCxnSpPr>
        <p:spPr>
          <a:xfrm rot="16200000" flipH="1">
            <a:off x="3243412" y="1680374"/>
            <a:ext cx="402385" cy="1986688"/>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angular 28">
            <a:extLst>
              <a:ext uri="{FF2B5EF4-FFF2-40B4-BE49-F238E27FC236}">
                <a16:creationId xmlns:a16="http://schemas.microsoft.com/office/drawing/2014/main" id="{8B61EF73-CDC8-2F45-9774-76B4E0CF1364}"/>
              </a:ext>
            </a:extLst>
          </p:cNvPr>
          <p:cNvCxnSpPr>
            <a:stCxn id="9" idx="2"/>
            <a:endCxn id="20" idx="3"/>
          </p:cNvCxnSpPr>
          <p:nvPr/>
        </p:nvCxnSpPr>
        <p:spPr>
          <a:xfrm rot="5400000">
            <a:off x="7654669" y="1659028"/>
            <a:ext cx="402385" cy="2029381"/>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Conector angular 38">
            <a:extLst>
              <a:ext uri="{FF2B5EF4-FFF2-40B4-BE49-F238E27FC236}">
                <a16:creationId xmlns:a16="http://schemas.microsoft.com/office/drawing/2014/main" id="{F9BC155E-1861-DE4A-90AE-3A7086F814E2}"/>
              </a:ext>
            </a:extLst>
          </p:cNvPr>
          <p:cNvCxnSpPr>
            <a:stCxn id="14" idx="1"/>
            <a:endCxn id="15" idx="0"/>
          </p:cNvCxnSpPr>
          <p:nvPr/>
        </p:nvCxnSpPr>
        <p:spPr>
          <a:xfrm rot="10800000" flipV="1">
            <a:off x="3444605" y="4422210"/>
            <a:ext cx="1040445" cy="329907"/>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Conector angular 41">
            <a:extLst>
              <a:ext uri="{FF2B5EF4-FFF2-40B4-BE49-F238E27FC236}">
                <a16:creationId xmlns:a16="http://schemas.microsoft.com/office/drawing/2014/main" id="{BF20EA3E-C805-4446-9F35-EDA88B0BD8BF}"/>
              </a:ext>
            </a:extLst>
          </p:cNvPr>
          <p:cNvCxnSpPr>
            <a:stCxn id="14" idx="3"/>
            <a:endCxn id="16" idx="0"/>
          </p:cNvCxnSpPr>
          <p:nvPr/>
        </p:nvCxnSpPr>
        <p:spPr>
          <a:xfrm>
            <a:off x="6939567" y="4422211"/>
            <a:ext cx="1082835" cy="329907"/>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CuadroTexto 43">
            <a:extLst>
              <a:ext uri="{FF2B5EF4-FFF2-40B4-BE49-F238E27FC236}">
                <a16:creationId xmlns:a16="http://schemas.microsoft.com/office/drawing/2014/main" id="{7D2A6F83-71E1-1F44-B83C-FF400CAB29EC}"/>
              </a:ext>
            </a:extLst>
          </p:cNvPr>
          <p:cNvSpPr txBox="1"/>
          <p:nvPr/>
        </p:nvSpPr>
        <p:spPr>
          <a:xfrm>
            <a:off x="1385709" y="6094524"/>
            <a:ext cx="2390398" cy="246221"/>
          </a:xfrm>
          <a:prstGeom prst="rect">
            <a:avLst/>
          </a:prstGeom>
          <a:solidFill>
            <a:schemeClr val="bg1"/>
          </a:solidFill>
        </p:spPr>
        <p:txBody>
          <a:bodyPr wrap="none" rtlCol="0">
            <a:spAutoFit/>
          </a:bodyPr>
          <a:lstStyle/>
          <a:p>
            <a:pPr algn="ctr"/>
            <a:r>
              <a:rPr lang="es-CO" sz="1000" dirty="0">
                <a:latin typeface="Arial" panose="020B0604020202020204" pitchFamily="34" charset="0"/>
                <a:cs typeface="Arial" panose="020B0604020202020204" pitchFamily="34" charset="0"/>
              </a:rPr>
              <a:t>Elaborado por Claudia P Contreras ND</a:t>
            </a:r>
          </a:p>
        </p:txBody>
      </p:sp>
      <p:cxnSp>
        <p:nvCxnSpPr>
          <p:cNvPr id="50" name="Conector recto 49">
            <a:extLst>
              <a:ext uri="{FF2B5EF4-FFF2-40B4-BE49-F238E27FC236}">
                <a16:creationId xmlns:a16="http://schemas.microsoft.com/office/drawing/2014/main" id="{18CCF005-C024-49AD-A99C-2DAF1BC868F1}"/>
              </a:ext>
            </a:extLst>
          </p:cNvPr>
          <p:cNvCxnSpPr>
            <a:cxnSpLocks/>
          </p:cNvCxnSpPr>
          <p:nvPr/>
        </p:nvCxnSpPr>
        <p:spPr>
          <a:xfrm flipH="1">
            <a:off x="5656495" y="3059577"/>
            <a:ext cx="759" cy="19082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Conector recto 53">
            <a:extLst>
              <a:ext uri="{FF2B5EF4-FFF2-40B4-BE49-F238E27FC236}">
                <a16:creationId xmlns:a16="http://schemas.microsoft.com/office/drawing/2014/main" id="{41408A7E-91F6-4B89-935E-9325AF6A9989}"/>
              </a:ext>
            </a:extLst>
          </p:cNvPr>
          <p:cNvCxnSpPr>
            <a:cxnSpLocks/>
          </p:cNvCxnSpPr>
          <p:nvPr/>
        </p:nvCxnSpPr>
        <p:spPr>
          <a:xfrm flipH="1">
            <a:off x="5656495" y="3625993"/>
            <a:ext cx="759" cy="19082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48" name="CuadroTexto 47"/>
          <p:cNvSpPr txBox="1"/>
          <p:nvPr/>
        </p:nvSpPr>
        <p:spPr>
          <a:xfrm rot="20717937">
            <a:off x="88482" y="2841693"/>
            <a:ext cx="4330529" cy="707886"/>
          </a:xfrm>
          <a:prstGeom prst="rect">
            <a:avLst/>
          </a:prstGeom>
          <a:solidFill>
            <a:srgbClr val="A0729E"/>
          </a:solidFill>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s-ES" sz="4000" b="1" dirty="0">
                <a:solidFill>
                  <a:schemeClr val="bg1"/>
                </a:solidFill>
              </a:rPr>
              <a:t>INDIVIDUALIZAR</a:t>
            </a:r>
          </a:p>
        </p:txBody>
      </p:sp>
    </p:spTree>
    <p:extLst>
      <p:ext uri="{BB962C8B-B14F-4D97-AF65-F5344CB8AC3E}">
        <p14:creationId xmlns:p14="http://schemas.microsoft.com/office/powerpoint/2010/main" val="63108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a:spLocks noGrp="1"/>
          </p:cNvSpPr>
          <p:nvPr>
            <p:ph type="title"/>
          </p:nvPr>
        </p:nvSpPr>
        <p:spPr>
          <a:xfrm>
            <a:off x="0" y="0"/>
            <a:ext cx="12192000" cy="914400"/>
          </a:xfrm>
        </p:spPr>
        <p:txBody>
          <a:bodyPr>
            <a:normAutofit/>
          </a:bodyPr>
          <a:lstStyle/>
          <a:p>
            <a:pPr algn="ctr"/>
            <a:r>
              <a:rPr lang="es-CO" sz="3200" b="1" dirty="0">
                <a:solidFill>
                  <a:srgbClr val="7030A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El alimento como principio curativo</a:t>
            </a:r>
          </a:p>
        </p:txBody>
      </p:sp>
      <p:sp>
        <p:nvSpPr>
          <p:cNvPr id="5" name="4 Rectángulo"/>
          <p:cNvSpPr/>
          <p:nvPr/>
        </p:nvSpPr>
        <p:spPr>
          <a:xfrm>
            <a:off x="5098472" y="1692049"/>
            <a:ext cx="3533220" cy="830997"/>
          </a:xfrm>
          <a:prstGeom prst="rect">
            <a:avLst/>
          </a:prstGeom>
        </p:spPr>
        <p:txBody>
          <a:bodyPr wrap="square">
            <a:spAutoFit/>
          </a:bodyPr>
          <a:lstStyle/>
          <a:p>
            <a:pPr algn="ctr"/>
            <a:r>
              <a:rPr lang="es-CO" sz="2400" b="1" dirty="0">
                <a:latin typeface="Arial" panose="020B0604020202020204" pitchFamily="34" charset="0"/>
                <a:cs typeface="Arial" panose="020B0604020202020204" pitchFamily="34" charset="0"/>
              </a:rPr>
              <a:t>Tratamiento empieza indicación de dieta</a:t>
            </a:r>
          </a:p>
        </p:txBody>
      </p:sp>
      <p:sp>
        <p:nvSpPr>
          <p:cNvPr id="8" name="7 Rectángulo"/>
          <p:cNvSpPr/>
          <p:nvPr/>
        </p:nvSpPr>
        <p:spPr>
          <a:xfrm>
            <a:off x="5098472" y="4294492"/>
            <a:ext cx="3755894" cy="1200329"/>
          </a:xfrm>
          <a:prstGeom prst="rect">
            <a:avLst/>
          </a:prstGeom>
        </p:spPr>
        <p:txBody>
          <a:bodyPr wrap="square">
            <a:spAutoFit/>
          </a:bodyPr>
          <a:lstStyle/>
          <a:p>
            <a:pPr algn="ctr"/>
            <a:r>
              <a:rPr lang="es-CO" sz="2400" b="1" dirty="0">
                <a:latin typeface="Arial" panose="020B0604020202020204" pitchFamily="34" charset="0"/>
                <a:cs typeface="Arial" panose="020B0604020202020204" pitchFamily="34" charset="0"/>
              </a:rPr>
              <a:t>Descubrimientos fisiopatológicos</a:t>
            </a:r>
          </a:p>
          <a:p>
            <a:pPr algn="ctr"/>
            <a:r>
              <a:rPr lang="es-CO" sz="2400" b="1" dirty="0">
                <a:latin typeface="Arial" panose="020B0604020202020204" pitchFamily="34" charset="0"/>
                <a:cs typeface="Arial" panose="020B0604020202020204" pitchFamily="34" charset="0"/>
              </a:rPr>
              <a:t>Observación Clínica</a:t>
            </a:r>
          </a:p>
        </p:txBody>
      </p:sp>
      <p:sp>
        <p:nvSpPr>
          <p:cNvPr id="9" name="8 Flecha derecha"/>
          <p:cNvSpPr/>
          <p:nvPr/>
        </p:nvSpPr>
        <p:spPr>
          <a:xfrm>
            <a:off x="4120064" y="4652339"/>
            <a:ext cx="978408" cy="4846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s-CO" b="1">
              <a:solidFill>
                <a:schemeClr val="tx1"/>
              </a:solidFill>
              <a:latin typeface="Arial" panose="020B0604020202020204" pitchFamily="34" charset="0"/>
              <a:cs typeface="Arial" panose="020B0604020202020204" pitchFamily="34" charset="0"/>
            </a:endParaRPr>
          </a:p>
        </p:txBody>
      </p:sp>
      <p:sp>
        <p:nvSpPr>
          <p:cNvPr id="10" name="9 Flecha arriba y abajo"/>
          <p:cNvSpPr/>
          <p:nvPr/>
        </p:nvSpPr>
        <p:spPr>
          <a:xfrm>
            <a:off x="6622766" y="2885411"/>
            <a:ext cx="484632" cy="1216152"/>
          </a:xfrm>
          <a:prstGeom prst="up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s-CO" b="1">
              <a:solidFill>
                <a:schemeClr val="tx1"/>
              </a:solidFill>
              <a:latin typeface="Arial" panose="020B0604020202020204" pitchFamily="34" charset="0"/>
              <a:cs typeface="Arial" panose="020B0604020202020204" pitchFamily="34" charset="0"/>
            </a:endParaRPr>
          </a:p>
        </p:txBody>
      </p:sp>
      <p:sp>
        <p:nvSpPr>
          <p:cNvPr id="4" name="3 Rectángulo"/>
          <p:cNvSpPr/>
          <p:nvPr/>
        </p:nvSpPr>
        <p:spPr>
          <a:xfrm>
            <a:off x="371314" y="1322718"/>
            <a:ext cx="3533220" cy="1569660"/>
          </a:xfrm>
          <a:prstGeom prst="rect">
            <a:avLst/>
          </a:prstGeom>
        </p:spPr>
        <p:txBody>
          <a:bodyPr wrap="square">
            <a:spAutoFit/>
          </a:bodyPr>
          <a:lstStyle/>
          <a:p>
            <a:pPr algn="ctr"/>
            <a:r>
              <a:rPr lang="es-CO" sz="2400" b="1" dirty="0">
                <a:latin typeface="Arial" panose="020B0604020202020204" pitchFamily="34" charset="0"/>
                <a:cs typeface="Arial" panose="020B0604020202020204" pitchFamily="34" charset="0"/>
              </a:rPr>
              <a:t>Que tu alimento sea tu medicina y que tu medicina sea tu alimento</a:t>
            </a:r>
          </a:p>
        </p:txBody>
      </p:sp>
      <p:sp>
        <p:nvSpPr>
          <p:cNvPr id="6" name="5 Rectángulo"/>
          <p:cNvSpPr/>
          <p:nvPr/>
        </p:nvSpPr>
        <p:spPr>
          <a:xfrm>
            <a:off x="371314" y="4294492"/>
            <a:ext cx="3533220" cy="1200329"/>
          </a:xfrm>
          <a:prstGeom prst="rect">
            <a:avLst/>
          </a:prstGeom>
        </p:spPr>
        <p:txBody>
          <a:bodyPr wrap="square">
            <a:spAutoFit/>
          </a:bodyPr>
          <a:lstStyle/>
          <a:p>
            <a:pPr algn="ctr"/>
            <a:r>
              <a:rPr lang="es-CO" sz="2400" b="1" dirty="0">
                <a:latin typeface="Arial" panose="020B0604020202020204" pitchFamily="34" charset="0"/>
                <a:cs typeface="Arial" panose="020B0604020202020204" pitchFamily="34" charset="0"/>
              </a:rPr>
              <a:t>Poco conocimiento farmacológico</a:t>
            </a:r>
          </a:p>
          <a:p>
            <a:pPr algn="ctr"/>
            <a:r>
              <a:rPr lang="es-CO" sz="2400" b="1" dirty="0">
                <a:latin typeface="Arial" panose="020B0604020202020204" pitchFamily="34" charset="0"/>
                <a:cs typeface="Arial" panose="020B0604020202020204" pitchFamily="34" charset="0"/>
              </a:rPr>
              <a:t>Tradición - Cultura</a:t>
            </a:r>
          </a:p>
        </p:txBody>
      </p:sp>
      <p:sp>
        <p:nvSpPr>
          <p:cNvPr id="11" name="10 Flecha abajo"/>
          <p:cNvSpPr/>
          <p:nvPr/>
        </p:nvSpPr>
        <p:spPr>
          <a:xfrm>
            <a:off x="1884131" y="3004284"/>
            <a:ext cx="484632" cy="978408"/>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s-CO" b="1">
              <a:solidFill>
                <a:schemeClr val="tx1"/>
              </a:solidFill>
              <a:latin typeface="Arial" panose="020B0604020202020204" pitchFamily="34" charset="0"/>
              <a:cs typeface="Arial" panose="020B0604020202020204" pitchFamily="34" charset="0"/>
            </a:endParaRPr>
          </a:p>
        </p:txBody>
      </p:sp>
      <p:sp>
        <p:nvSpPr>
          <p:cNvPr id="15" name="4 Rectángulo">
            <a:extLst>
              <a:ext uri="{FF2B5EF4-FFF2-40B4-BE49-F238E27FC236}">
                <a16:creationId xmlns:a16="http://schemas.microsoft.com/office/drawing/2014/main" id="{129382EE-895F-8B47-AC13-D6FB284F748B}"/>
              </a:ext>
            </a:extLst>
          </p:cNvPr>
          <p:cNvSpPr/>
          <p:nvPr/>
        </p:nvSpPr>
        <p:spPr>
          <a:xfrm>
            <a:off x="8269931" y="2907975"/>
            <a:ext cx="3533220" cy="830997"/>
          </a:xfrm>
          <a:prstGeom prst="rect">
            <a:avLst/>
          </a:prstGeom>
          <a:scene3d>
            <a:camera prst="orthographicFront"/>
            <a:lightRig rig="threePt" dir="t"/>
          </a:scene3d>
          <a:sp3d>
            <a:bevelT w="165100" prst="coolSlant"/>
          </a:sp3d>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s-CO" sz="2400" b="1" dirty="0">
                <a:solidFill>
                  <a:schemeClr val="tx1"/>
                </a:solidFill>
                <a:latin typeface="Arial" panose="020B0604020202020204" pitchFamily="34" charset="0"/>
                <a:cs typeface="Arial" panose="020B0604020202020204" pitchFamily="34" charset="0"/>
              </a:rPr>
              <a:t>TERAPIA MEDICA NUTRICIONAL</a:t>
            </a:r>
          </a:p>
        </p:txBody>
      </p:sp>
    </p:spTree>
    <p:extLst>
      <p:ext uri="{BB962C8B-B14F-4D97-AF65-F5344CB8AC3E}">
        <p14:creationId xmlns:p14="http://schemas.microsoft.com/office/powerpoint/2010/main" val="1464874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8858"/>
            <a:ext cx="12192000" cy="838890"/>
          </a:xfrm>
        </p:spPr>
        <p:txBody>
          <a:bodyPr>
            <a:normAutofit/>
          </a:bodyPr>
          <a:lstStyle/>
          <a:p>
            <a:pPr algn="ctr"/>
            <a:r>
              <a:rPr lang="es-ES" sz="3200" b="1" dirty="0">
                <a:solidFill>
                  <a:srgbClr val="7030A0"/>
                </a:solidFill>
                <a:latin typeface="Arial" panose="020B0604020202020204" pitchFamily="34" charset="0"/>
                <a:cs typeface="Arial" panose="020B0604020202020204" pitchFamily="34" charset="0"/>
              </a:rPr>
              <a:t>Conclusiones</a:t>
            </a:r>
          </a:p>
        </p:txBody>
      </p:sp>
      <p:sp>
        <p:nvSpPr>
          <p:cNvPr id="3" name="Marcador de contenido 2"/>
          <p:cNvSpPr>
            <a:spLocks noGrp="1"/>
          </p:cNvSpPr>
          <p:nvPr>
            <p:ph idx="1"/>
          </p:nvPr>
        </p:nvSpPr>
        <p:spPr>
          <a:xfrm>
            <a:off x="871305" y="1235333"/>
            <a:ext cx="10169471" cy="4881323"/>
          </a:xfrm>
        </p:spPr>
        <p:txBody>
          <a:bodyPr>
            <a:normAutofit lnSpcReduction="10000"/>
          </a:bodyPr>
          <a:lstStyle/>
          <a:p>
            <a:pPr algn="just">
              <a:lnSpc>
                <a:spcPct val="120000"/>
              </a:lnSpc>
              <a:buClr>
                <a:srgbClr val="7030A0"/>
              </a:buClr>
              <a:buSzPct val="120000"/>
            </a:pPr>
            <a:r>
              <a:rPr lang="es-ES" sz="2600" dirty="0">
                <a:latin typeface="Arial" panose="020B0604020202020204" pitchFamily="34" charset="0"/>
                <a:cs typeface="Arial" panose="020B0604020202020204" pitchFamily="34" charset="0"/>
              </a:rPr>
              <a:t>La prescripción de alimentación para los pacientes es una actividad que requiere un análisis de la condición del paciente y la implicación que en su recuperación tendrían las restricciones </a:t>
            </a:r>
            <a:r>
              <a:rPr lang="es-ES" sz="2600" dirty="0" err="1">
                <a:latin typeface="Arial" panose="020B0604020202020204" pitchFamily="34" charset="0"/>
                <a:cs typeface="Arial" panose="020B0604020202020204" pitchFamily="34" charset="0"/>
              </a:rPr>
              <a:t>dietarias</a:t>
            </a:r>
            <a:r>
              <a:rPr lang="es-ES" sz="2600" dirty="0">
                <a:latin typeface="Arial" panose="020B0604020202020204" pitchFamily="34" charset="0"/>
                <a:cs typeface="Arial" panose="020B0604020202020204" pitchFamily="34" charset="0"/>
              </a:rPr>
              <a:t>.</a:t>
            </a:r>
          </a:p>
          <a:p>
            <a:pPr algn="just">
              <a:lnSpc>
                <a:spcPct val="120000"/>
              </a:lnSpc>
              <a:buClr>
                <a:srgbClr val="7030A0"/>
              </a:buClr>
              <a:buSzPct val="120000"/>
            </a:pPr>
            <a:r>
              <a:rPr lang="es-ES" sz="2600" dirty="0">
                <a:latin typeface="Arial" panose="020B0604020202020204" pitchFamily="34" charset="0"/>
                <a:cs typeface="Arial" panose="020B0604020202020204" pitchFamily="34" charset="0"/>
              </a:rPr>
              <a:t>Se recomienda involucrar a todo el equipo de profesionales en el alcance de objetivos nutricionales.</a:t>
            </a:r>
          </a:p>
          <a:p>
            <a:pPr algn="just">
              <a:lnSpc>
                <a:spcPct val="120000"/>
              </a:lnSpc>
              <a:buClr>
                <a:srgbClr val="7030A0"/>
              </a:buClr>
              <a:buSzPct val="120000"/>
            </a:pPr>
            <a:r>
              <a:rPr lang="es-ES" sz="2600" dirty="0">
                <a:latin typeface="Arial" panose="020B0604020202020204" pitchFamily="34" charset="0"/>
                <a:cs typeface="Arial" panose="020B0604020202020204" pitchFamily="34" charset="0"/>
              </a:rPr>
              <a:t>Se debe velar porque la alimentación de los pacientes sea óptima en calidad y cantidad de nutrientes.</a:t>
            </a:r>
          </a:p>
          <a:p>
            <a:pPr algn="just">
              <a:lnSpc>
                <a:spcPct val="120000"/>
              </a:lnSpc>
              <a:buClr>
                <a:srgbClr val="7030A0"/>
              </a:buClr>
              <a:buSzPct val="120000"/>
            </a:pPr>
            <a:r>
              <a:rPr lang="es-ES" sz="2600" dirty="0">
                <a:latin typeface="Arial" panose="020B0604020202020204" pitchFamily="34" charset="0"/>
                <a:cs typeface="Arial" panose="020B0604020202020204" pitchFamily="34" charset="0"/>
              </a:rPr>
              <a:t>La asesoría dietética sólo puede ser eficaz si es aceptable y factible para el individuo.</a:t>
            </a:r>
          </a:p>
          <a:p>
            <a:pPr algn="just">
              <a:lnSpc>
                <a:spcPct val="120000"/>
              </a:lnSpc>
              <a:buClr>
                <a:srgbClr val="7030A0"/>
              </a:buClr>
              <a:buSzPct val="80000"/>
              <a:buFont typeface="Wingdings" panose="05000000000000000000" pitchFamily="2" charset="2"/>
              <a:buChar char="Ø"/>
            </a:pPr>
            <a:endParaRPr lang="es-E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06216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097F70A-7C60-0047-B20D-F2C68A435B55}"/>
              </a:ext>
            </a:extLst>
          </p:cNvPr>
          <p:cNvPicPr>
            <a:picLocks noChangeAspect="1"/>
          </p:cNvPicPr>
          <p:nvPr/>
        </p:nvPicPr>
        <p:blipFill rotWithShape="1">
          <a:blip r:embed="rId3"/>
          <a:srcRect l="15012" r="11413"/>
          <a:stretch/>
        </p:blipFill>
        <p:spPr>
          <a:xfrm>
            <a:off x="0" y="749715"/>
            <a:ext cx="5598531" cy="5707067"/>
          </a:xfrm>
          <a:prstGeom prst="rect">
            <a:avLst/>
          </a:prstGeom>
          <a:ln>
            <a:noFill/>
          </a:ln>
          <a:effectLst>
            <a:softEdge rad="112500"/>
          </a:effectLst>
        </p:spPr>
      </p:pic>
      <p:sp>
        <p:nvSpPr>
          <p:cNvPr id="4" name="CuadroTexto 3">
            <a:extLst>
              <a:ext uri="{FF2B5EF4-FFF2-40B4-BE49-F238E27FC236}">
                <a16:creationId xmlns:a16="http://schemas.microsoft.com/office/drawing/2014/main" id="{7E44BB66-13A8-7944-8EC1-980416AD6625}"/>
              </a:ext>
            </a:extLst>
          </p:cNvPr>
          <p:cNvSpPr txBox="1"/>
          <p:nvPr/>
        </p:nvSpPr>
        <p:spPr>
          <a:xfrm>
            <a:off x="5719829" y="1819470"/>
            <a:ext cx="5962187" cy="3780522"/>
          </a:xfrm>
          <a:prstGeom prst="rect">
            <a:avLst/>
          </a:prstGeom>
          <a:noFill/>
        </p:spPr>
        <p:txBody>
          <a:bodyPr wrap="square" rtlCol="0">
            <a:spAutoFit/>
          </a:bodyPr>
          <a:lstStyle/>
          <a:p>
            <a:pPr marL="457200" indent="-457200" algn="just">
              <a:lnSpc>
                <a:spcPct val="150000"/>
              </a:lnSpc>
              <a:buClr>
                <a:srgbClr val="7030A0"/>
              </a:buClr>
              <a:buFont typeface="Wingdings" panose="05000000000000000000" pitchFamily="2" charset="2"/>
              <a:buChar char="ü"/>
            </a:pPr>
            <a:r>
              <a:rPr lang="es-ES" dirty="0">
                <a:latin typeface="Arial" panose="020B0604020202020204" pitchFamily="34" charset="0"/>
                <a:cs typeface="Arial" panose="020B0604020202020204" pitchFamily="34" charset="0"/>
              </a:rPr>
              <a:t>Se recomienda que la nota de ingreso del paciente incluya la prescripción dietética acorde con el diagnóstico, la condición general y los antecedentes.</a:t>
            </a:r>
          </a:p>
          <a:p>
            <a:pPr marL="342900" indent="-342900" algn="just">
              <a:lnSpc>
                <a:spcPct val="150000"/>
              </a:lnSpc>
              <a:buClr>
                <a:srgbClr val="7030A0"/>
              </a:buClr>
              <a:buFont typeface="Wingdings" panose="05000000000000000000" pitchFamily="2" charset="2"/>
              <a:buChar char="ü"/>
            </a:pPr>
            <a:endParaRPr lang="es-ES" dirty="0">
              <a:latin typeface="Arial" panose="020B0604020202020204" pitchFamily="34" charset="0"/>
              <a:cs typeface="Arial" panose="020B0604020202020204" pitchFamily="34" charset="0"/>
            </a:endParaRPr>
          </a:p>
          <a:p>
            <a:pPr marL="457200" indent="-457200" algn="just">
              <a:lnSpc>
                <a:spcPct val="150000"/>
              </a:lnSpc>
              <a:buClr>
                <a:srgbClr val="7030A0"/>
              </a:buClr>
              <a:buFont typeface="Wingdings" panose="05000000000000000000" pitchFamily="2" charset="2"/>
              <a:buChar char="ü"/>
            </a:pPr>
            <a:r>
              <a:rPr lang="es-ES" dirty="0">
                <a:latin typeface="Arial" panose="020B0604020202020204" pitchFamily="34" charset="0"/>
                <a:cs typeface="Arial" panose="020B0604020202020204" pitchFamily="34" charset="0"/>
              </a:rPr>
              <a:t>Igualmente los pacientes ambulatorios deben  recibir educación alimentaria y nutricional que contribuya al control de su enfermedad y al mantenimiento del estado de salud.</a:t>
            </a:r>
          </a:p>
        </p:txBody>
      </p:sp>
    </p:spTree>
    <p:extLst>
      <p:ext uri="{BB962C8B-B14F-4D97-AF65-F5344CB8AC3E}">
        <p14:creationId xmlns:p14="http://schemas.microsoft.com/office/powerpoint/2010/main" val="1441378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7E1FFA-2F32-EF40-B07C-709332CF3C58}"/>
              </a:ext>
            </a:extLst>
          </p:cNvPr>
          <p:cNvSpPr>
            <a:spLocks noGrp="1"/>
          </p:cNvSpPr>
          <p:nvPr>
            <p:ph type="title"/>
          </p:nvPr>
        </p:nvSpPr>
        <p:spPr>
          <a:xfrm>
            <a:off x="838200" y="1658776"/>
            <a:ext cx="10515600" cy="3540448"/>
          </a:xfrm>
        </p:spPr>
        <p:txBody>
          <a:bodyPr>
            <a:normAutofit fontScale="90000"/>
          </a:bodyPr>
          <a:lstStyle/>
          <a:p>
            <a:pPr algn="ctr"/>
            <a:r>
              <a:rPr lang="es-CO" b="1" dirty="0">
                <a:solidFill>
                  <a:srgbClr val="7030A0"/>
                </a:solidFill>
                <a:latin typeface="Arial" panose="020B0604020202020204" pitchFamily="34" charset="0"/>
                <a:cs typeface="Arial" panose="020B0604020202020204" pitchFamily="34" charset="0"/>
              </a:rPr>
              <a:t>La alimentación de los pacientes es un derecho.</a:t>
            </a:r>
            <a:br>
              <a:rPr lang="es-CO" b="1" dirty="0">
                <a:solidFill>
                  <a:srgbClr val="7030A0"/>
                </a:solidFill>
                <a:latin typeface="Arial" panose="020B0604020202020204" pitchFamily="34" charset="0"/>
                <a:cs typeface="Arial" panose="020B0604020202020204" pitchFamily="34" charset="0"/>
              </a:rPr>
            </a:br>
            <a:br>
              <a:rPr lang="es-CO" dirty="0">
                <a:solidFill>
                  <a:srgbClr val="7030A0"/>
                </a:solidFill>
                <a:latin typeface="Arial" panose="020B0604020202020204" pitchFamily="34" charset="0"/>
                <a:cs typeface="Arial" panose="020B0604020202020204" pitchFamily="34" charset="0"/>
              </a:rPr>
            </a:br>
            <a:r>
              <a:rPr lang="es-CO" dirty="0">
                <a:solidFill>
                  <a:srgbClr val="7030A0"/>
                </a:solidFill>
                <a:latin typeface="Arial" panose="020B0604020202020204" pitchFamily="34" charset="0"/>
                <a:cs typeface="Arial" panose="020B0604020202020204" pitchFamily="34" charset="0"/>
              </a:rPr>
              <a:t>Prescribir adecuadamente es una obligación de los profesionales.</a:t>
            </a:r>
            <a:br>
              <a:rPr lang="es-CO" dirty="0">
                <a:solidFill>
                  <a:srgbClr val="7030A0"/>
                </a:solidFill>
                <a:latin typeface="Arial" panose="020B0604020202020204" pitchFamily="34" charset="0"/>
                <a:cs typeface="Arial" panose="020B0604020202020204" pitchFamily="34" charset="0"/>
              </a:rPr>
            </a:br>
            <a:endParaRPr lang="es-CO"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5467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3"/>
          <a:stretch>
            <a:fillRect/>
          </a:stretch>
        </p:blipFill>
        <p:spPr>
          <a:xfrm>
            <a:off x="541175" y="676185"/>
            <a:ext cx="7585787" cy="2386260"/>
          </a:xfrm>
          <a:prstGeom prst="rect">
            <a:avLst/>
          </a:prstGeom>
          <a:ln>
            <a:noFill/>
          </a:ln>
        </p:spPr>
      </p:pic>
      <p:sp>
        <p:nvSpPr>
          <p:cNvPr id="6" name="Rectángulo 5"/>
          <p:cNvSpPr/>
          <p:nvPr/>
        </p:nvSpPr>
        <p:spPr>
          <a:xfrm>
            <a:off x="1115878" y="3260703"/>
            <a:ext cx="9655443" cy="2681247"/>
          </a:xfrm>
          <a:prstGeom prst="rect">
            <a:avLst/>
          </a:prstGeom>
        </p:spPr>
        <p:txBody>
          <a:bodyPr wrap="square">
            <a:spAutoFit/>
          </a:bodyPr>
          <a:lstStyle/>
          <a:p>
            <a:pPr algn="just">
              <a:lnSpc>
                <a:spcPct val="150000"/>
              </a:lnSpc>
              <a:defRPr/>
            </a:pPr>
            <a:r>
              <a:rPr lang="es-ES" sz="2300" dirty="0">
                <a:solidFill>
                  <a:schemeClr val="tx2">
                    <a:lumMod val="50000"/>
                  </a:schemeClr>
                </a:solidFill>
                <a:latin typeface="Arial" panose="020B0604020202020204" pitchFamily="34" charset="0"/>
                <a:cs typeface="Arial" panose="020B0604020202020204" pitchFamily="34" charset="0"/>
              </a:rPr>
              <a:t>To</a:t>
            </a:r>
            <a:r>
              <a:rPr lang="es-ES" sz="2300" dirty="0">
                <a:latin typeface="Arial" panose="020B0604020202020204" pitchFamily="34" charset="0"/>
                <a:cs typeface="Arial" panose="020B0604020202020204" pitchFamily="34" charset="0"/>
              </a:rPr>
              <a:t>da institución hospitalaria debe contar con un manual de dietas que incluya los objetivos de cada una de ellas y sus especificaciones técnicas (</a:t>
            </a:r>
            <a:r>
              <a:rPr lang="es-ES" sz="2300" dirty="0">
                <a:solidFill>
                  <a:srgbClr val="0070C0"/>
                </a:solidFill>
                <a:latin typeface="Arial" panose="020B0604020202020204" pitchFamily="34" charset="0"/>
                <a:cs typeface="Arial" panose="020B0604020202020204" pitchFamily="34" charset="0"/>
              </a:rPr>
              <a:t>condiciones organolépticas, horarios, temperatura, acordes con las necesidades, gustos, preferencias, costumbres y cultura de los pacientes</a:t>
            </a:r>
            <a:r>
              <a:rPr lang="es-ES" sz="2300" dirty="0">
                <a:latin typeface="Arial" panose="020B0604020202020204" pitchFamily="34" charset="0"/>
                <a:cs typeface="Arial" panose="020B0604020202020204" pitchFamily="34" charset="0"/>
              </a:rPr>
              <a:t>).</a:t>
            </a:r>
            <a:r>
              <a:rPr lang="es-ES" sz="2300" dirty="0">
                <a:solidFill>
                  <a:schemeClr val="tx2">
                    <a:lumMod val="50000"/>
                  </a:schemeClr>
                </a:solidFill>
                <a:latin typeface="Arial" panose="020B0604020202020204" pitchFamily="34" charset="0"/>
                <a:cs typeface="Arial" panose="020B0604020202020204" pitchFamily="34" charset="0"/>
              </a:rPr>
              <a:t> </a:t>
            </a:r>
          </a:p>
        </p:txBody>
      </p:sp>
      <p:sp>
        <p:nvSpPr>
          <p:cNvPr id="7" name="Rectángulo 6"/>
          <p:cNvSpPr/>
          <p:nvPr/>
        </p:nvSpPr>
        <p:spPr>
          <a:xfrm>
            <a:off x="-1" y="5941951"/>
            <a:ext cx="4693299" cy="246221"/>
          </a:xfrm>
          <a:prstGeom prst="rect">
            <a:avLst/>
          </a:prstGeom>
          <a:solidFill>
            <a:schemeClr val="bg1"/>
          </a:solidFill>
        </p:spPr>
        <p:txBody>
          <a:bodyPr wrap="square">
            <a:spAutoFit/>
          </a:bodyPr>
          <a:lstStyle/>
          <a:p>
            <a:pPr algn="ctr"/>
            <a:r>
              <a:rPr lang="ro-RO" sz="1000" dirty="0">
                <a:latin typeface="Arial" panose="020B0604020202020204" pitchFamily="34" charset="0"/>
                <a:cs typeface="Arial" panose="020B0604020202020204" pitchFamily="34" charset="0"/>
              </a:rPr>
              <a:t>Nutr Hosp. octubre de 2008;23(5):413-7</a:t>
            </a:r>
            <a:endParaRPr lang="es-E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51250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183402" y="2738386"/>
            <a:ext cx="9906129" cy="3124826"/>
          </a:xfrm>
        </p:spPr>
        <p:txBody>
          <a:bodyPr>
            <a:normAutofit lnSpcReduction="10000"/>
          </a:bodyPr>
          <a:lstStyle/>
          <a:p>
            <a:pPr algn="just">
              <a:lnSpc>
                <a:spcPct val="120000"/>
              </a:lnSpc>
              <a:buSzPct val="50000"/>
            </a:pPr>
            <a:r>
              <a:rPr lang="es-CO" sz="1800" dirty="0">
                <a:latin typeface="Arial" panose="020B0604020202020204" pitchFamily="34" charset="0"/>
                <a:cs typeface="Arial" panose="020B0604020202020204" pitchFamily="34" charset="0"/>
              </a:rPr>
              <a:t>Los servicios de alimentación de los hospitales deben garantizar un </a:t>
            </a:r>
            <a:r>
              <a:rPr lang="es-CO" sz="1800" dirty="0">
                <a:solidFill>
                  <a:srgbClr val="FF0000"/>
                </a:solidFill>
                <a:latin typeface="Arial" panose="020B0604020202020204" pitchFamily="34" charset="0"/>
                <a:cs typeface="Arial" panose="020B0604020202020204" pitchFamily="34" charset="0"/>
              </a:rPr>
              <a:t>suministro de comidas flexible e individualizado</a:t>
            </a:r>
          </a:p>
          <a:p>
            <a:pPr algn="just">
              <a:lnSpc>
                <a:spcPct val="120000"/>
              </a:lnSpc>
              <a:buSzPct val="50000"/>
            </a:pPr>
            <a:r>
              <a:rPr lang="es-CO" sz="1800" dirty="0">
                <a:latin typeface="Arial" panose="020B0604020202020204" pitchFamily="34" charset="0"/>
                <a:cs typeface="Arial" panose="020B0604020202020204" pitchFamily="34" charset="0"/>
              </a:rPr>
              <a:t>Variedad de </a:t>
            </a:r>
            <a:r>
              <a:rPr lang="es-CO" sz="1800" dirty="0">
                <a:solidFill>
                  <a:srgbClr val="FF0000"/>
                </a:solidFill>
                <a:latin typeface="Arial" panose="020B0604020202020204" pitchFamily="34" charset="0"/>
                <a:cs typeface="Arial" panose="020B0604020202020204" pitchFamily="34" charset="0"/>
              </a:rPr>
              <a:t>platos energéticos</a:t>
            </a:r>
            <a:r>
              <a:rPr lang="es-CO" sz="1800" dirty="0">
                <a:solidFill>
                  <a:schemeClr val="tx2">
                    <a:lumMod val="50000"/>
                  </a:schemeClr>
                </a:solidFill>
                <a:latin typeface="Arial" panose="020B0604020202020204" pitchFamily="34" charset="0"/>
                <a:cs typeface="Arial" panose="020B0604020202020204" pitchFamily="34" charset="0"/>
              </a:rPr>
              <a:t> </a:t>
            </a:r>
            <a:r>
              <a:rPr lang="es-CO" sz="1800" dirty="0">
                <a:latin typeface="Arial" panose="020B0604020202020204" pitchFamily="34" charset="0"/>
                <a:cs typeface="Arial" panose="020B0604020202020204" pitchFamily="34" charset="0"/>
              </a:rPr>
              <a:t>para pacientes con desnutrición relacionada con la enfermedad</a:t>
            </a:r>
          </a:p>
          <a:p>
            <a:pPr algn="just">
              <a:lnSpc>
                <a:spcPct val="120000"/>
              </a:lnSpc>
              <a:buSzPct val="50000"/>
            </a:pPr>
            <a:r>
              <a:rPr lang="es-CO" sz="1800" dirty="0">
                <a:latin typeface="Arial" panose="020B0604020202020204" pitchFamily="34" charset="0"/>
                <a:cs typeface="Arial" panose="020B0604020202020204" pitchFamily="34" charset="0"/>
              </a:rPr>
              <a:t>Estudios sobre la relación entre menús e impacto clínico final</a:t>
            </a:r>
          </a:p>
          <a:p>
            <a:pPr algn="just">
              <a:lnSpc>
                <a:spcPct val="120000"/>
              </a:lnSpc>
              <a:buSzPct val="50000"/>
            </a:pPr>
            <a:r>
              <a:rPr lang="es-CO" sz="1800" dirty="0">
                <a:latin typeface="Arial" panose="020B0604020202020204" pitchFamily="34" charset="0"/>
                <a:cs typeface="Arial" panose="020B0604020202020204" pitchFamily="34" charset="0"/>
              </a:rPr>
              <a:t>Investigar pérdidas de nutrientes en la elaboración de los menús</a:t>
            </a:r>
          </a:p>
          <a:p>
            <a:pPr algn="just">
              <a:lnSpc>
                <a:spcPct val="120000"/>
              </a:lnSpc>
              <a:buSzPct val="50000"/>
            </a:pPr>
            <a:r>
              <a:rPr lang="es-CO" sz="1800" dirty="0">
                <a:latin typeface="Arial" panose="020B0604020202020204" pitchFamily="34" charset="0"/>
                <a:cs typeface="Arial" panose="020B0604020202020204" pitchFamily="34" charset="0"/>
              </a:rPr>
              <a:t>Permitir</a:t>
            </a:r>
            <a:r>
              <a:rPr lang="es-CO" sz="1800" dirty="0">
                <a:solidFill>
                  <a:schemeClr val="tx2">
                    <a:lumMod val="50000"/>
                  </a:schemeClr>
                </a:solidFill>
                <a:latin typeface="Arial" panose="020B0604020202020204" pitchFamily="34" charset="0"/>
                <a:cs typeface="Arial" panose="020B0604020202020204" pitchFamily="34" charset="0"/>
              </a:rPr>
              <a:t> </a:t>
            </a:r>
            <a:r>
              <a:rPr lang="es-CO" sz="1800" dirty="0">
                <a:solidFill>
                  <a:srgbClr val="FF0000"/>
                </a:solidFill>
                <a:latin typeface="Arial" panose="020B0604020202020204" pitchFamily="34" charset="0"/>
                <a:cs typeface="Arial" panose="020B0604020202020204" pitchFamily="34" charset="0"/>
              </a:rPr>
              <a:t>refrigerios</a:t>
            </a:r>
            <a:r>
              <a:rPr lang="es-CO" sz="1800" dirty="0">
                <a:solidFill>
                  <a:schemeClr val="tx2">
                    <a:lumMod val="50000"/>
                  </a:schemeClr>
                </a:solidFill>
                <a:latin typeface="Arial" panose="020B0604020202020204" pitchFamily="34" charset="0"/>
                <a:cs typeface="Arial" panose="020B0604020202020204" pitchFamily="34" charset="0"/>
              </a:rPr>
              <a:t> </a:t>
            </a:r>
            <a:r>
              <a:rPr lang="es-CO" sz="1800" dirty="0">
                <a:latin typeface="Arial" panose="020B0604020202020204" pitchFamily="34" charset="0"/>
                <a:cs typeface="Arial" panose="020B0604020202020204" pitchFamily="34" charset="0"/>
              </a:rPr>
              <a:t>en los patrones de alimentación</a:t>
            </a:r>
          </a:p>
          <a:p>
            <a:pPr algn="just">
              <a:lnSpc>
                <a:spcPct val="120000"/>
              </a:lnSpc>
              <a:buSzPct val="50000"/>
            </a:pPr>
            <a:r>
              <a:rPr lang="es-CO" sz="1800" dirty="0">
                <a:latin typeface="Arial" panose="020B0604020202020204" pitchFamily="34" charset="0"/>
                <a:cs typeface="Arial" panose="020B0604020202020204" pitchFamily="34" charset="0"/>
              </a:rPr>
              <a:t>Monitorización de los menús servidos con registros d</a:t>
            </a:r>
            <a:r>
              <a:rPr lang="es-CO" sz="1800" dirty="0">
                <a:solidFill>
                  <a:schemeClr val="tx2">
                    <a:lumMod val="50000"/>
                  </a:schemeClr>
                </a:solidFill>
                <a:latin typeface="Arial" panose="020B0604020202020204" pitchFamily="34" charset="0"/>
                <a:cs typeface="Arial" panose="020B0604020202020204" pitchFamily="34" charset="0"/>
              </a:rPr>
              <a:t>e </a:t>
            </a:r>
            <a:r>
              <a:rPr lang="es-CO" sz="1800" dirty="0">
                <a:solidFill>
                  <a:srgbClr val="FF0000"/>
                </a:solidFill>
                <a:latin typeface="Arial" panose="020B0604020202020204" pitchFamily="34" charset="0"/>
                <a:cs typeface="Arial" panose="020B0604020202020204" pitchFamily="34" charset="0"/>
              </a:rPr>
              <a:t>control de ingesta</a:t>
            </a:r>
            <a:endParaRPr lang="es-ES" sz="3200" dirty="0">
              <a:solidFill>
                <a:srgbClr val="FF0000"/>
              </a:solidFill>
              <a:latin typeface="Arial" panose="020B0604020202020204" pitchFamily="34" charset="0"/>
              <a:cs typeface="Arial" panose="020B0604020202020204" pitchFamily="34" charset="0"/>
            </a:endParaRPr>
          </a:p>
        </p:txBody>
      </p:sp>
      <p:sp>
        <p:nvSpPr>
          <p:cNvPr id="4" name="Rectángulo 3"/>
          <p:cNvSpPr/>
          <p:nvPr/>
        </p:nvSpPr>
        <p:spPr>
          <a:xfrm>
            <a:off x="560832" y="6096289"/>
            <a:ext cx="4357395" cy="246221"/>
          </a:xfrm>
          <a:prstGeom prst="rect">
            <a:avLst/>
          </a:prstGeom>
          <a:solidFill>
            <a:schemeClr val="bg1"/>
          </a:solidFill>
        </p:spPr>
        <p:txBody>
          <a:bodyPr wrap="square">
            <a:spAutoFit/>
          </a:bodyPr>
          <a:lstStyle/>
          <a:p>
            <a:pPr algn="ctr"/>
            <a:r>
              <a:rPr lang="es-ES" sz="1000" dirty="0" err="1">
                <a:latin typeface="Arial" panose="020B0604020202020204" pitchFamily="34" charset="0"/>
                <a:cs typeface="Arial" panose="020B0604020202020204" pitchFamily="34" charset="0"/>
              </a:rPr>
              <a:t>Clin</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Nutr</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Edinb</a:t>
            </a:r>
            <a:r>
              <a:rPr lang="es-ES" sz="1000" dirty="0">
                <a:latin typeface="Arial" panose="020B0604020202020204" pitchFamily="34" charset="0"/>
                <a:cs typeface="Arial" panose="020B0604020202020204" pitchFamily="34" charset="0"/>
              </a:rPr>
              <a:t> </a:t>
            </a:r>
            <a:r>
              <a:rPr lang="es-ES" sz="1000" dirty="0" err="1">
                <a:latin typeface="Arial" panose="020B0604020202020204" pitchFamily="34" charset="0"/>
                <a:cs typeface="Arial" panose="020B0604020202020204" pitchFamily="34" charset="0"/>
              </a:rPr>
              <a:t>Scotl</a:t>
            </a:r>
            <a:r>
              <a:rPr lang="es-ES" sz="1000" dirty="0">
                <a:latin typeface="Arial" panose="020B0604020202020204" pitchFamily="34" charset="0"/>
                <a:cs typeface="Arial" panose="020B0604020202020204" pitchFamily="34" charset="0"/>
              </a:rPr>
              <a:t>. octubre de 2013;32(5):737-45.</a:t>
            </a:r>
            <a:endParaRPr lang="es-CO" dirty="0">
              <a:latin typeface="Arial" panose="020B0604020202020204" pitchFamily="34" charset="0"/>
              <a:cs typeface="Arial" panose="020B0604020202020204" pitchFamily="34" charset="0"/>
            </a:endParaRPr>
          </a:p>
        </p:txBody>
      </p:sp>
      <p:sp>
        <p:nvSpPr>
          <p:cNvPr id="5" name="Rectángulo 4"/>
          <p:cNvSpPr/>
          <p:nvPr/>
        </p:nvSpPr>
        <p:spPr>
          <a:xfrm>
            <a:off x="560832" y="1278855"/>
            <a:ext cx="10314691" cy="1362641"/>
          </a:xfrm>
          <a:prstGeom prst="rect">
            <a:avLst/>
          </a:prstGeom>
          <a:noFill/>
          <a:ln/>
        </p:spPr>
        <p:style>
          <a:lnRef idx="0">
            <a:schemeClr val="accent5"/>
          </a:lnRef>
          <a:fillRef idx="3">
            <a:schemeClr val="accent5"/>
          </a:fillRef>
          <a:effectRef idx="3">
            <a:schemeClr val="accent5"/>
          </a:effectRef>
          <a:fontRef idx="minor">
            <a:schemeClr val="lt1"/>
          </a:fontRef>
        </p:style>
        <p:txBody>
          <a:bodyPr wrap="square">
            <a:spAutoFit/>
          </a:bodyPr>
          <a:lstStyle/>
          <a:p>
            <a:pPr algn="just">
              <a:lnSpc>
                <a:spcPct val="130000"/>
              </a:lnSpc>
              <a:buSzPct val="50000"/>
            </a:pPr>
            <a:r>
              <a:rPr lang="es-ES_tradnl" sz="2200" dirty="0">
                <a:solidFill>
                  <a:srgbClr val="7030A0"/>
                </a:solidFill>
                <a:latin typeface="Arial" panose="020B0604020202020204" pitchFamily="34" charset="0"/>
                <a:cs typeface="Arial" panose="020B0604020202020204" pitchFamily="34" charset="0"/>
              </a:rPr>
              <a:t>El Consejo de Europa (Comité de ministros): Sobre Alimentación y Atención Nutricional en los Hospitales que nos permite garantizar la </a:t>
            </a:r>
            <a:r>
              <a:rPr lang="es-ES_tradnl" sz="2200" b="1" i="1" u="sng" dirty="0">
                <a:solidFill>
                  <a:srgbClr val="7030A0"/>
                </a:solidFill>
                <a:latin typeface="Arial" panose="020B0604020202020204" pitchFamily="34" charset="0"/>
                <a:cs typeface="Arial" panose="020B0604020202020204" pitchFamily="34" charset="0"/>
              </a:rPr>
              <a:t>seguridad nutricional</a:t>
            </a:r>
            <a:r>
              <a:rPr lang="es-ES_tradnl" sz="2200" u="sng" dirty="0">
                <a:solidFill>
                  <a:srgbClr val="7030A0"/>
                </a:solidFill>
                <a:latin typeface="Arial" panose="020B0604020202020204" pitchFamily="34" charset="0"/>
                <a:cs typeface="Arial" panose="020B0604020202020204" pitchFamily="34" charset="0"/>
              </a:rPr>
              <a:t> </a:t>
            </a:r>
            <a:r>
              <a:rPr lang="es-ES_tradnl" sz="2200" dirty="0">
                <a:solidFill>
                  <a:srgbClr val="7030A0"/>
                </a:solidFill>
                <a:latin typeface="Arial" panose="020B0604020202020204" pitchFamily="34" charset="0"/>
                <a:cs typeface="Arial" panose="020B0604020202020204" pitchFamily="34" charset="0"/>
              </a:rPr>
              <a:t>en nuestros pacientes hospitalizados: </a:t>
            </a:r>
          </a:p>
        </p:txBody>
      </p:sp>
    </p:spTree>
    <p:extLst>
      <p:ext uri="{BB962C8B-B14F-4D97-AF65-F5344CB8AC3E}">
        <p14:creationId xmlns:p14="http://schemas.microsoft.com/office/powerpoint/2010/main" val="3836585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5F76A63-5790-294F-8223-3D394C885C55}"/>
              </a:ext>
            </a:extLst>
          </p:cNvPr>
          <p:cNvPicPr>
            <a:picLocks noChangeAspect="1"/>
          </p:cNvPicPr>
          <p:nvPr/>
        </p:nvPicPr>
        <p:blipFill>
          <a:blip r:embed="rId3"/>
          <a:stretch>
            <a:fillRect/>
          </a:stretch>
        </p:blipFill>
        <p:spPr>
          <a:xfrm>
            <a:off x="2510039" y="0"/>
            <a:ext cx="6801130" cy="6503437"/>
          </a:xfrm>
          <a:prstGeom prst="rect">
            <a:avLst/>
          </a:prstGeom>
        </p:spPr>
      </p:pic>
    </p:spTree>
    <p:extLst>
      <p:ext uri="{BB962C8B-B14F-4D97-AF65-F5344CB8AC3E}">
        <p14:creationId xmlns:p14="http://schemas.microsoft.com/office/powerpoint/2010/main" val="3263658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7921DD-E91C-534F-B7EE-E694139DCD9C}"/>
              </a:ext>
            </a:extLst>
          </p:cNvPr>
          <p:cNvSpPr>
            <a:spLocks noGrp="1"/>
          </p:cNvSpPr>
          <p:nvPr>
            <p:ph type="title"/>
          </p:nvPr>
        </p:nvSpPr>
        <p:spPr>
          <a:xfrm>
            <a:off x="-174172" y="408562"/>
            <a:ext cx="12192000" cy="905069"/>
          </a:xfrm>
        </p:spPr>
        <p:txBody>
          <a:bodyPr>
            <a:normAutofit/>
          </a:bodyPr>
          <a:lstStyle/>
          <a:p>
            <a:pPr algn="ctr"/>
            <a:r>
              <a:rPr lang="es-CO" sz="3200" b="1" dirty="0">
                <a:solidFill>
                  <a:srgbClr val="7030A0"/>
                </a:solidFill>
                <a:latin typeface="Arial" panose="020B0604020202020204" pitchFamily="34" charset="0"/>
                <a:cs typeface="Arial" panose="020B0604020202020204" pitchFamily="34" charset="0"/>
              </a:rPr>
              <a:t>Declaración de Cartagena - Principios</a:t>
            </a:r>
          </a:p>
        </p:txBody>
      </p:sp>
      <p:sp>
        <p:nvSpPr>
          <p:cNvPr id="3" name="Marcador de contenido 2">
            <a:extLst>
              <a:ext uri="{FF2B5EF4-FFF2-40B4-BE49-F238E27FC236}">
                <a16:creationId xmlns:a16="http://schemas.microsoft.com/office/drawing/2014/main" id="{D23EE03E-92D1-B94F-88E6-EC000A381962}"/>
              </a:ext>
            </a:extLst>
          </p:cNvPr>
          <p:cNvSpPr>
            <a:spLocks noGrp="1"/>
          </p:cNvSpPr>
          <p:nvPr>
            <p:ph idx="1"/>
          </p:nvPr>
        </p:nvSpPr>
        <p:spPr>
          <a:xfrm>
            <a:off x="1060942" y="1961831"/>
            <a:ext cx="10723422" cy="3582339"/>
          </a:xfrm>
        </p:spPr>
        <p:txBody>
          <a:bodyPr>
            <a:noAutofit/>
          </a:bodyPr>
          <a:lstStyle/>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La alimentación en condiciones de dignidad de la persona enferma </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El cuidado nutricional es un proceso (detectar, nutrir, vigilar)</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El empoderamiento de los pacientes como acción necesaria para mejorar el cuidado nutricional</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El enfoque interdisciplinario del cuidado nutricional </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Principios y valores éticos en el cuidado nutricional</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La integración de la atención en salud basada en el valor (aspectos económicos)</a:t>
            </a:r>
          </a:p>
          <a:p>
            <a:pPr marL="514350" indent="-514350">
              <a:lnSpc>
                <a:spcPct val="110000"/>
              </a:lnSpc>
              <a:buFont typeface="+mj-lt"/>
              <a:buAutoNum type="arabicPeriod"/>
            </a:pPr>
            <a:r>
              <a:rPr lang="es-CO" sz="2000" dirty="0">
                <a:latin typeface="Arial" panose="020B0604020202020204" pitchFamily="34" charset="0"/>
                <a:cs typeface="Arial" panose="020B0604020202020204" pitchFamily="34" charset="0"/>
              </a:rPr>
              <a:t>La investigación en nutrición clínica es un pilar para el cumplimiento del derecho al cuidado nutricional y la lucha contra la malnutrición </a:t>
            </a:r>
          </a:p>
        </p:txBody>
      </p:sp>
    </p:spTree>
    <p:extLst>
      <p:ext uri="{BB962C8B-B14F-4D97-AF65-F5344CB8AC3E}">
        <p14:creationId xmlns:p14="http://schemas.microsoft.com/office/powerpoint/2010/main" val="552998966"/>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2441</TotalTime>
  <Words>4126</Words>
  <Application>Microsoft Macintosh PowerPoint</Application>
  <PresentationFormat>Panorámica</PresentationFormat>
  <Paragraphs>344</Paragraphs>
  <Slides>30</Slides>
  <Notes>27</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30</vt:i4>
      </vt:variant>
    </vt:vector>
  </HeadingPairs>
  <TitlesOfParts>
    <vt:vector size="39" baseType="lpstr">
      <vt:lpstr>ＭＳ Ｐゴシック</vt:lpstr>
      <vt:lpstr>ヒラギノ角ゴ Pro W3</vt:lpstr>
      <vt:lpstr>Arial</vt:lpstr>
      <vt:lpstr>Calibri</vt:lpstr>
      <vt:lpstr>Calibri Light</vt:lpstr>
      <vt:lpstr>Courier New</vt:lpstr>
      <vt:lpstr>Verdana</vt:lpstr>
      <vt:lpstr>Wingdings</vt:lpstr>
      <vt:lpstr>1_Tema de Office</vt:lpstr>
      <vt:lpstr>SUPLEMENTACIÓN</vt:lpstr>
      <vt:lpstr>Objetivos</vt:lpstr>
      <vt:lpstr>El alimento como principio curativo</vt:lpstr>
      <vt:lpstr>Presentación de PowerPoint</vt:lpstr>
      <vt:lpstr>La alimentación de los pacientes es un derecho.  Prescribir adecuadamente es una obligación de los profesionales. </vt:lpstr>
      <vt:lpstr>Presentación de PowerPoint</vt:lpstr>
      <vt:lpstr>Presentación de PowerPoint</vt:lpstr>
      <vt:lpstr>Presentación de PowerPoint</vt:lpstr>
      <vt:lpstr>Declaración de Cartagena - Principios</vt:lpstr>
      <vt:lpstr>Declaración de Cartagena - Principios</vt:lpstr>
      <vt:lpstr>¿Qué dice la evidencia?</vt:lpstr>
      <vt:lpstr>Uso de dietas terapéuticas</vt:lpstr>
      <vt:lpstr>Satisfacción con los alimentos ofrecidos</vt:lpstr>
      <vt:lpstr>Dietas Modificadas en Textura - DMT</vt:lpstr>
      <vt:lpstr>Dietas Modificadas en Textura - DMT</vt:lpstr>
      <vt:lpstr>Presentación de PowerPoint</vt:lpstr>
      <vt:lpstr>Presentación de PowerPoint</vt:lpstr>
      <vt:lpstr>Paso a paso a la acción</vt:lpstr>
      <vt:lpstr>Objetivos Atención Alimentaria y Nutricional</vt:lpstr>
      <vt:lpstr>Modelo de Atención Nutricional</vt:lpstr>
      <vt:lpstr>Todo tratamiento dietario debe estar basado en los principios de alimentación saludable </vt:lpstr>
      <vt:lpstr>Objetivo de la Prescripción Dietaria</vt:lpstr>
      <vt:lpstr>¿De qué depende el tratamiento dietario?</vt:lpstr>
      <vt:lpstr>Implementación del tratamiento dietario</vt:lpstr>
      <vt:lpstr>Presentación de PowerPoint</vt:lpstr>
      <vt:lpstr>Prescripción de alimentos a nivel hospitalario</vt:lpstr>
      <vt:lpstr>Prescripción de Alimentos al Egreso</vt:lpstr>
      <vt:lpstr>Prescripción de Alimentos a Nivel Ambulatorio - Modelo Transteórico del Cambio</vt:lpstr>
      <vt:lpstr>Presentación de PowerPoint</vt:lpstr>
      <vt:lpstr>Conclusiones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Claudia Contreras</dc:creator>
  <cp:lastModifiedBy>Microsoft Office User</cp:lastModifiedBy>
  <cp:revision>134</cp:revision>
  <dcterms:created xsi:type="dcterms:W3CDTF">2019-07-03T02:49:32Z</dcterms:created>
  <dcterms:modified xsi:type="dcterms:W3CDTF">2020-10-20T14:38:52Z</dcterms:modified>
</cp:coreProperties>
</file>

<file path=docProps/thumbnail.jpeg>
</file>